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59" r:id="rId7"/>
    <p:sldId id="348" r:id="rId8"/>
    <p:sldId id="347" r:id="rId9"/>
    <p:sldId id="354" r:id="rId10"/>
    <p:sldId id="260" r:id="rId11"/>
    <p:sldId id="345" r:id="rId12"/>
    <p:sldId id="346" r:id="rId13"/>
    <p:sldId id="261" r:id="rId14"/>
    <p:sldId id="349" r:id="rId15"/>
    <p:sldId id="350" r:id="rId16"/>
    <p:sldId id="262" r:id="rId17"/>
    <p:sldId id="263" r:id="rId18"/>
    <p:sldId id="344" r:id="rId19"/>
    <p:sldId id="258" r:id="rId20"/>
    <p:sldId id="265" r:id="rId21"/>
    <p:sldId id="351" r:id="rId22"/>
    <p:sldId id="352" r:id="rId23"/>
    <p:sldId id="35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C94C5-74EA-00BC-F7F7-DA302F9ED7CA}" v="5" dt="2024-04-16T01:07:02.607"/>
    <p1510:client id="{3505AA88-0B4F-4226-A0FB-89662FFC4B16}" v="11" dt="2024-04-16T10:33:11.565"/>
    <p1510:client id="{49D2DA8A-834C-3317-963F-990F90DCF6F0}" vWet="1" dt="2024-04-16T01:17:20.373"/>
    <p1510:client id="{641AA40F-0415-0F53-EB11-A38125C28A13}" v="110" vWet="111" dt="2024-04-16T01:14:24.640"/>
    <p1510:client id="{648161AA-2C1B-C717-2DCC-9D27E34ECB9A}" v="308" dt="2024-04-16T00:59:29.907"/>
    <p1510:client id="{C64D7EE3-9C9C-4582-B529-8F0C7BCAE6D2}" v="958" dt="2024-04-16T16:03:14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3" d="100"/>
          <a:sy n="103" d="100"/>
        </p:scale>
        <p:origin x="1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BAA2AA-F5CC-4ECD-B6E6-5FB6E47AB3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F789FA1-9C37-4F5D-A037-7DB966FA4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Rapid genome comparison and clustering to identify potential outbreak-related isolates and remove unrelated genomes.</a:t>
          </a:r>
        </a:p>
      </dgm:t>
    </dgm:pt>
    <dgm:pt modelId="{6DF02618-84F0-4BAB-BE86-3DA0BEDF6D51}" type="parTrans" cxnId="{6981FB88-D209-4314-B073-62D06755EF42}">
      <dgm:prSet/>
      <dgm:spPr/>
      <dgm:t>
        <a:bodyPr/>
        <a:lstStyle/>
        <a:p>
          <a:endParaRPr lang="en-US"/>
        </a:p>
      </dgm:t>
    </dgm:pt>
    <dgm:pt modelId="{619BB9D1-9983-4994-8C4A-2EBFDF56D46F}" type="sibTrans" cxnId="{6981FB88-D209-4314-B073-62D06755EF42}">
      <dgm:prSet/>
      <dgm:spPr/>
      <dgm:t>
        <a:bodyPr/>
        <a:lstStyle/>
        <a:p>
          <a:endParaRPr lang="en-US"/>
        </a:p>
      </dgm:t>
    </dgm:pt>
    <dgm:pt modelId="{D3FBE7A5-9A58-4F8B-9AA7-8AF6DE5463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High-resolution SNP analysis on the identified cluster to determine genetic relationships and differences among isolates.</a:t>
          </a:r>
        </a:p>
      </dgm:t>
    </dgm:pt>
    <dgm:pt modelId="{2158F326-48A9-4740-98ED-CA88C6C663FE}" type="parTrans" cxnId="{24861149-A96C-4363-A83B-60B2593E29D9}">
      <dgm:prSet/>
      <dgm:spPr/>
      <dgm:t>
        <a:bodyPr/>
        <a:lstStyle/>
        <a:p>
          <a:endParaRPr lang="en-US"/>
        </a:p>
      </dgm:t>
    </dgm:pt>
    <dgm:pt modelId="{91606686-6C77-4912-B71A-0882F6A84FC1}" type="sibTrans" cxnId="{24861149-A96C-4363-A83B-60B2593E29D9}">
      <dgm:prSet/>
      <dgm:spPr/>
      <dgm:t>
        <a:bodyPr/>
        <a:lstStyle/>
        <a:p>
          <a:endParaRPr lang="en-US"/>
        </a:p>
      </dgm:t>
    </dgm:pt>
    <dgm:pt modelId="{76527933-09C2-4D22-9513-4F456FA8D6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Virulence and resistance profiling to characterize the pathogenicity and antimicrobial resistance profiles of the outbreak isolates.</a:t>
          </a:r>
        </a:p>
      </dgm:t>
    </dgm:pt>
    <dgm:pt modelId="{E93FA23E-56DC-4D14-A411-BC0E5733B668}" type="parTrans" cxnId="{70FC3668-067D-46A1-B18E-1138FD9AAF9E}">
      <dgm:prSet/>
      <dgm:spPr/>
      <dgm:t>
        <a:bodyPr/>
        <a:lstStyle/>
        <a:p>
          <a:endParaRPr lang="en-US"/>
        </a:p>
      </dgm:t>
    </dgm:pt>
    <dgm:pt modelId="{A56C0398-7341-47A0-99F4-E512ED66D8FC}" type="sibTrans" cxnId="{70FC3668-067D-46A1-B18E-1138FD9AAF9E}">
      <dgm:prSet/>
      <dgm:spPr/>
      <dgm:t>
        <a:bodyPr/>
        <a:lstStyle/>
        <a:p>
          <a:endParaRPr lang="en-US"/>
        </a:p>
      </dgm:t>
    </dgm:pt>
    <dgm:pt modelId="{7897420B-3CBF-4EF4-AAF0-21DC6A68F2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Phylogenetic analysis and visualization to construct and annotate phylogenetic trees, aiding in the differentiation of outbreak and sporadic strains.</a:t>
          </a:r>
        </a:p>
      </dgm:t>
    </dgm:pt>
    <dgm:pt modelId="{19B025E6-B05E-4E92-8DF1-0C9723AA4891}" type="parTrans" cxnId="{32BCB751-4A0A-466A-AA88-DD77E963A3E0}">
      <dgm:prSet/>
      <dgm:spPr/>
      <dgm:t>
        <a:bodyPr/>
        <a:lstStyle/>
        <a:p>
          <a:endParaRPr lang="en-US"/>
        </a:p>
      </dgm:t>
    </dgm:pt>
    <dgm:pt modelId="{7F630613-4163-45C8-AD9B-12385694FFFA}" type="sibTrans" cxnId="{32BCB751-4A0A-466A-AA88-DD77E963A3E0}">
      <dgm:prSet/>
      <dgm:spPr/>
      <dgm:t>
        <a:bodyPr/>
        <a:lstStyle/>
        <a:p>
          <a:endParaRPr lang="en-US"/>
        </a:p>
      </dgm:t>
    </dgm:pt>
    <dgm:pt modelId="{D39F5A4F-8457-403F-8E5B-D83B98000C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of genomic and epidemiological data to corroborate findings and provide actionable recommendations.</a:t>
          </a:r>
        </a:p>
      </dgm:t>
    </dgm:pt>
    <dgm:pt modelId="{68BBC970-BFBD-4F6C-B66C-65FC1270BB8D}" type="parTrans" cxnId="{DE217A9C-F3EB-44F4-9DAE-ECD363CDF095}">
      <dgm:prSet/>
      <dgm:spPr/>
      <dgm:t>
        <a:bodyPr/>
        <a:lstStyle/>
        <a:p>
          <a:endParaRPr lang="en-US"/>
        </a:p>
      </dgm:t>
    </dgm:pt>
    <dgm:pt modelId="{B316888D-E492-41CF-894D-35BA8EF56D88}" type="sibTrans" cxnId="{DE217A9C-F3EB-44F4-9DAE-ECD363CDF095}">
      <dgm:prSet/>
      <dgm:spPr/>
      <dgm:t>
        <a:bodyPr/>
        <a:lstStyle/>
        <a:p>
          <a:endParaRPr lang="en-US"/>
        </a:p>
      </dgm:t>
    </dgm:pt>
    <dgm:pt modelId="{57691EED-B7B4-4FE6-8010-47FC3D506CA7}" type="pres">
      <dgm:prSet presAssocID="{11BAA2AA-F5CC-4ECD-B6E6-5FB6E47AB3AA}" presName="root" presStyleCnt="0">
        <dgm:presLayoutVars>
          <dgm:dir/>
          <dgm:resizeHandles val="exact"/>
        </dgm:presLayoutVars>
      </dgm:prSet>
      <dgm:spPr/>
    </dgm:pt>
    <dgm:pt modelId="{E550FBF8-DCFE-4F3D-8913-7289A6E8E7C7}" type="pres">
      <dgm:prSet presAssocID="{BF789FA1-9C37-4F5D-A037-7DB966FA4C86}" presName="compNode" presStyleCnt="0"/>
      <dgm:spPr/>
    </dgm:pt>
    <dgm:pt modelId="{7EB8EF89-6054-47AA-B0FC-F18442FF11AB}" type="pres">
      <dgm:prSet presAssocID="{BF789FA1-9C37-4F5D-A037-7DB966FA4C86}" presName="bgRect" presStyleLbl="bgShp" presStyleIdx="0" presStyleCnt="5"/>
      <dgm:spPr/>
    </dgm:pt>
    <dgm:pt modelId="{EA2EA3F2-DAE7-49A5-98EC-241B76CAEFE1}" type="pres">
      <dgm:prSet presAssocID="{BF789FA1-9C37-4F5D-A037-7DB966FA4C8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6D6179EF-FEDB-4E2D-B4EF-D878BCF50ED5}" type="pres">
      <dgm:prSet presAssocID="{BF789FA1-9C37-4F5D-A037-7DB966FA4C86}" presName="spaceRect" presStyleCnt="0"/>
      <dgm:spPr/>
    </dgm:pt>
    <dgm:pt modelId="{2A5FA4C1-4902-4FC9-9B0F-B3FCA3E847F2}" type="pres">
      <dgm:prSet presAssocID="{BF789FA1-9C37-4F5D-A037-7DB966FA4C86}" presName="parTx" presStyleLbl="revTx" presStyleIdx="0" presStyleCnt="5">
        <dgm:presLayoutVars>
          <dgm:chMax val="0"/>
          <dgm:chPref val="0"/>
        </dgm:presLayoutVars>
      </dgm:prSet>
      <dgm:spPr/>
    </dgm:pt>
    <dgm:pt modelId="{001947B6-9AF6-447D-A131-2E3F708A01B3}" type="pres">
      <dgm:prSet presAssocID="{619BB9D1-9983-4994-8C4A-2EBFDF56D46F}" presName="sibTrans" presStyleCnt="0"/>
      <dgm:spPr/>
    </dgm:pt>
    <dgm:pt modelId="{BDDE4D31-609E-41CD-A274-808543DDDF8C}" type="pres">
      <dgm:prSet presAssocID="{D3FBE7A5-9A58-4F8B-9AA7-8AF6DE5463B8}" presName="compNode" presStyleCnt="0"/>
      <dgm:spPr/>
    </dgm:pt>
    <dgm:pt modelId="{ADC59A94-53C5-48D7-8CA0-8BBFA6FF3891}" type="pres">
      <dgm:prSet presAssocID="{D3FBE7A5-9A58-4F8B-9AA7-8AF6DE5463B8}" presName="bgRect" presStyleLbl="bgShp" presStyleIdx="1" presStyleCnt="5"/>
      <dgm:spPr/>
    </dgm:pt>
    <dgm:pt modelId="{C26DFA2D-A50F-495E-A042-5692E1AB7D7D}" type="pres">
      <dgm:prSet presAssocID="{D3FBE7A5-9A58-4F8B-9AA7-8AF6DE5463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B0A807D-EDEB-4401-9F9F-683577CE5518}" type="pres">
      <dgm:prSet presAssocID="{D3FBE7A5-9A58-4F8B-9AA7-8AF6DE5463B8}" presName="spaceRect" presStyleCnt="0"/>
      <dgm:spPr/>
    </dgm:pt>
    <dgm:pt modelId="{4FFA53C3-6604-4282-9D55-B7F123C8B08C}" type="pres">
      <dgm:prSet presAssocID="{D3FBE7A5-9A58-4F8B-9AA7-8AF6DE5463B8}" presName="parTx" presStyleLbl="revTx" presStyleIdx="1" presStyleCnt="5">
        <dgm:presLayoutVars>
          <dgm:chMax val="0"/>
          <dgm:chPref val="0"/>
        </dgm:presLayoutVars>
      </dgm:prSet>
      <dgm:spPr/>
    </dgm:pt>
    <dgm:pt modelId="{AAE576C5-87D5-4183-9659-55661DD59A28}" type="pres">
      <dgm:prSet presAssocID="{91606686-6C77-4912-B71A-0882F6A84FC1}" presName="sibTrans" presStyleCnt="0"/>
      <dgm:spPr/>
    </dgm:pt>
    <dgm:pt modelId="{7CF9FE4B-C5C7-41A8-AA3F-D41B43AD4720}" type="pres">
      <dgm:prSet presAssocID="{76527933-09C2-4D22-9513-4F456FA8D6E8}" presName="compNode" presStyleCnt="0"/>
      <dgm:spPr/>
    </dgm:pt>
    <dgm:pt modelId="{621A3634-5D0F-43D0-B9EF-07B9268791B5}" type="pres">
      <dgm:prSet presAssocID="{76527933-09C2-4D22-9513-4F456FA8D6E8}" presName="bgRect" presStyleLbl="bgShp" presStyleIdx="2" presStyleCnt="5"/>
      <dgm:spPr/>
    </dgm:pt>
    <dgm:pt modelId="{764E869D-DCC9-4B9D-B1D7-78DFD4645E1B}" type="pres">
      <dgm:prSet presAssocID="{76527933-09C2-4D22-9513-4F456FA8D6E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D5CE747A-9110-4E81-BDE2-4105FE4F08FB}" type="pres">
      <dgm:prSet presAssocID="{76527933-09C2-4D22-9513-4F456FA8D6E8}" presName="spaceRect" presStyleCnt="0"/>
      <dgm:spPr/>
    </dgm:pt>
    <dgm:pt modelId="{8CA492F1-42D9-4934-A1F0-0C924782AD1F}" type="pres">
      <dgm:prSet presAssocID="{76527933-09C2-4D22-9513-4F456FA8D6E8}" presName="parTx" presStyleLbl="revTx" presStyleIdx="2" presStyleCnt="5">
        <dgm:presLayoutVars>
          <dgm:chMax val="0"/>
          <dgm:chPref val="0"/>
        </dgm:presLayoutVars>
      </dgm:prSet>
      <dgm:spPr/>
    </dgm:pt>
    <dgm:pt modelId="{0E63ABE6-A4A9-40E5-92F5-2B32298F1349}" type="pres">
      <dgm:prSet presAssocID="{A56C0398-7341-47A0-99F4-E512ED66D8FC}" presName="sibTrans" presStyleCnt="0"/>
      <dgm:spPr/>
    </dgm:pt>
    <dgm:pt modelId="{1C14EBEB-B3F1-4F37-AEF9-FB05F0929194}" type="pres">
      <dgm:prSet presAssocID="{7897420B-3CBF-4EF4-AAF0-21DC6A68F234}" presName="compNode" presStyleCnt="0"/>
      <dgm:spPr/>
    </dgm:pt>
    <dgm:pt modelId="{E498454B-CBE2-4D16-A5E7-006A18601A53}" type="pres">
      <dgm:prSet presAssocID="{7897420B-3CBF-4EF4-AAF0-21DC6A68F234}" presName="bgRect" presStyleLbl="bgShp" presStyleIdx="3" presStyleCnt="5"/>
      <dgm:spPr/>
    </dgm:pt>
    <dgm:pt modelId="{9239A1E6-EDE0-43E6-8577-6604BBCA145E}" type="pres">
      <dgm:prSet presAssocID="{7897420B-3CBF-4EF4-AAF0-21DC6A68F23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28876046-E6A3-4D78-987C-4DE939D4B7DF}" type="pres">
      <dgm:prSet presAssocID="{7897420B-3CBF-4EF4-AAF0-21DC6A68F234}" presName="spaceRect" presStyleCnt="0"/>
      <dgm:spPr/>
    </dgm:pt>
    <dgm:pt modelId="{015E5FA1-2DA1-4951-A5E2-DFAB02941BC3}" type="pres">
      <dgm:prSet presAssocID="{7897420B-3CBF-4EF4-AAF0-21DC6A68F234}" presName="parTx" presStyleLbl="revTx" presStyleIdx="3" presStyleCnt="5">
        <dgm:presLayoutVars>
          <dgm:chMax val="0"/>
          <dgm:chPref val="0"/>
        </dgm:presLayoutVars>
      </dgm:prSet>
      <dgm:spPr/>
    </dgm:pt>
    <dgm:pt modelId="{2528C86D-2B93-4D8D-A1C4-2992562082A2}" type="pres">
      <dgm:prSet presAssocID="{7F630613-4163-45C8-AD9B-12385694FFFA}" presName="sibTrans" presStyleCnt="0"/>
      <dgm:spPr/>
    </dgm:pt>
    <dgm:pt modelId="{DE406C48-3B29-4CAC-898D-E18E3211B395}" type="pres">
      <dgm:prSet presAssocID="{D39F5A4F-8457-403F-8E5B-D83B98000C0D}" presName="compNode" presStyleCnt="0"/>
      <dgm:spPr/>
    </dgm:pt>
    <dgm:pt modelId="{A5F75532-BD1B-4838-AD17-8519A5C63E92}" type="pres">
      <dgm:prSet presAssocID="{D39F5A4F-8457-403F-8E5B-D83B98000C0D}" presName="bgRect" presStyleLbl="bgShp" presStyleIdx="4" presStyleCnt="5"/>
      <dgm:spPr/>
    </dgm:pt>
    <dgm:pt modelId="{866B25FE-6B3C-4DDE-82A8-16E5A7D9E52B}" type="pres">
      <dgm:prSet presAssocID="{D39F5A4F-8457-403F-8E5B-D83B98000C0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3057CF7D-FB91-4756-AACA-7C36A17EDDEE}" type="pres">
      <dgm:prSet presAssocID="{D39F5A4F-8457-403F-8E5B-D83B98000C0D}" presName="spaceRect" presStyleCnt="0"/>
      <dgm:spPr/>
    </dgm:pt>
    <dgm:pt modelId="{E8EF2877-C155-4E49-9D5C-C2300286AC3B}" type="pres">
      <dgm:prSet presAssocID="{D39F5A4F-8457-403F-8E5B-D83B98000C0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5937939-AEC6-4994-AF58-AD5F958AC64B}" type="presOf" srcId="{BF789FA1-9C37-4F5D-A037-7DB966FA4C86}" destId="{2A5FA4C1-4902-4FC9-9B0F-B3FCA3E847F2}" srcOrd="0" destOrd="0" presId="urn:microsoft.com/office/officeart/2018/2/layout/IconVerticalSolidList"/>
    <dgm:cxn modelId="{70FC3668-067D-46A1-B18E-1138FD9AAF9E}" srcId="{11BAA2AA-F5CC-4ECD-B6E6-5FB6E47AB3AA}" destId="{76527933-09C2-4D22-9513-4F456FA8D6E8}" srcOrd="2" destOrd="0" parTransId="{E93FA23E-56DC-4D14-A411-BC0E5733B668}" sibTransId="{A56C0398-7341-47A0-99F4-E512ED66D8FC}"/>
    <dgm:cxn modelId="{24861149-A96C-4363-A83B-60B2593E29D9}" srcId="{11BAA2AA-F5CC-4ECD-B6E6-5FB6E47AB3AA}" destId="{D3FBE7A5-9A58-4F8B-9AA7-8AF6DE5463B8}" srcOrd="1" destOrd="0" parTransId="{2158F326-48A9-4740-98ED-CA88C6C663FE}" sibTransId="{91606686-6C77-4912-B71A-0882F6A84FC1}"/>
    <dgm:cxn modelId="{6367144A-D2B9-4DA7-9E34-62EB80373CDA}" type="presOf" srcId="{D39F5A4F-8457-403F-8E5B-D83B98000C0D}" destId="{E8EF2877-C155-4E49-9D5C-C2300286AC3B}" srcOrd="0" destOrd="0" presId="urn:microsoft.com/office/officeart/2018/2/layout/IconVerticalSolidList"/>
    <dgm:cxn modelId="{720F9950-8562-4E14-877E-83B4C45AA19F}" type="presOf" srcId="{D3FBE7A5-9A58-4F8B-9AA7-8AF6DE5463B8}" destId="{4FFA53C3-6604-4282-9D55-B7F123C8B08C}" srcOrd="0" destOrd="0" presId="urn:microsoft.com/office/officeart/2018/2/layout/IconVerticalSolidList"/>
    <dgm:cxn modelId="{32BCB751-4A0A-466A-AA88-DD77E963A3E0}" srcId="{11BAA2AA-F5CC-4ECD-B6E6-5FB6E47AB3AA}" destId="{7897420B-3CBF-4EF4-AAF0-21DC6A68F234}" srcOrd="3" destOrd="0" parTransId="{19B025E6-B05E-4E92-8DF1-0C9723AA4891}" sibTransId="{7F630613-4163-45C8-AD9B-12385694FFFA}"/>
    <dgm:cxn modelId="{0D30137F-9798-41F4-B72E-1A9A4AAE7C2E}" type="presOf" srcId="{7897420B-3CBF-4EF4-AAF0-21DC6A68F234}" destId="{015E5FA1-2DA1-4951-A5E2-DFAB02941BC3}" srcOrd="0" destOrd="0" presId="urn:microsoft.com/office/officeart/2018/2/layout/IconVerticalSolidList"/>
    <dgm:cxn modelId="{6981FB88-D209-4314-B073-62D06755EF42}" srcId="{11BAA2AA-F5CC-4ECD-B6E6-5FB6E47AB3AA}" destId="{BF789FA1-9C37-4F5D-A037-7DB966FA4C86}" srcOrd="0" destOrd="0" parTransId="{6DF02618-84F0-4BAB-BE86-3DA0BEDF6D51}" sibTransId="{619BB9D1-9983-4994-8C4A-2EBFDF56D46F}"/>
    <dgm:cxn modelId="{DE217A9C-F3EB-44F4-9DAE-ECD363CDF095}" srcId="{11BAA2AA-F5CC-4ECD-B6E6-5FB6E47AB3AA}" destId="{D39F5A4F-8457-403F-8E5B-D83B98000C0D}" srcOrd="4" destOrd="0" parTransId="{68BBC970-BFBD-4F6C-B66C-65FC1270BB8D}" sibTransId="{B316888D-E492-41CF-894D-35BA8EF56D88}"/>
    <dgm:cxn modelId="{BA4721A1-F2E9-4AA9-A240-9A6165F57F9B}" type="presOf" srcId="{11BAA2AA-F5CC-4ECD-B6E6-5FB6E47AB3AA}" destId="{57691EED-B7B4-4FE6-8010-47FC3D506CA7}" srcOrd="0" destOrd="0" presId="urn:microsoft.com/office/officeart/2018/2/layout/IconVerticalSolidList"/>
    <dgm:cxn modelId="{9B1388F6-FCB1-4A09-9624-344AF6B38B9A}" type="presOf" srcId="{76527933-09C2-4D22-9513-4F456FA8D6E8}" destId="{8CA492F1-42D9-4934-A1F0-0C924782AD1F}" srcOrd="0" destOrd="0" presId="urn:microsoft.com/office/officeart/2018/2/layout/IconVerticalSolidList"/>
    <dgm:cxn modelId="{1CC0E8EF-6B93-4C1E-98CC-C61C6BF213C7}" type="presParOf" srcId="{57691EED-B7B4-4FE6-8010-47FC3D506CA7}" destId="{E550FBF8-DCFE-4F3D-8913-7289A6E8E7C7}" srcOrd="0" destOrd="0" presId="urn:microsoft.com/office/officeart/2018/2/layout/IconVerticalSolidList"/>
    <dgm:cxn modelId="{D8FC0596-8D21-4846-A878-958C793CC973}" type="presParOf" srcId="{E550FBF8-DCFE-4F3D-8913-7289A6E8E7C7}" destId="{7EB8EF89-6054-47AA-B0FC-F18442FF11AB}" srcOrd="0" destOrd="0" presId="urn:microsoft.com/office/officeart/2018/2/layout/IconVerticalSolidList"/>
    <dgm:cxn modelId="{FA3CF6F1-F0C8-4EF1-93CF-BBFC50685CCC}" type="presParOf" srcId="{E550FBF8-DCFE-4F3D-8913-7289A6E8E7C7}" destId="{EA2EA3F2-DAE7-49A5-98EC-241B76CAEFE1}" srcOrd="1" destOrd="0" presId="urn:microsoft.com/office/officeart/2018/2/layout/IconVerticalSolidList"/>
    <dgm:cxn modelId="{B31B9EAD-9C5C-449B-83E6-2ED67F202601}" type="presParOf" srcId="{E550FBF8-DCFE-4F3D-8913-7289A6E8E7C7}" destId="{6D6179EF-FEDB-4E2D-B4EF-D878BCF50ED5}" srcOrd="2" destOrd="0" presId="urn:microsoft.com/office/officeart/2018/2/layout/IconVerticalSolidList"/>
    <dgm:cxn modelId="{93B6CB62-F0CD-404B-BA85-F87ED8EF2694}" type="presParOf" srcId="{E550FBF8-DCFE-4F3D-8913-7289A6E8E7C7}" destId="{2A5FA4C1-4902-4FC9-9B0F-B3FCA3E847F2}" srcOrd="3" destOrd="0" presId="urn:microsoft.com/office/officeart/2018/2/layout/IconVerticalSolidList"/>
    <dgm:cxn modelId="{B6159DD7-1691-474E-81FE-82FD7EC30595}" type="presParOf" srcId="{57691EED-B7B4-4FE6-8010-47FC3D506CA7}" destId="{001947B6-9AF6-447D-A131-2E3F708A01B3}" srcOrd="1" destOrd="0" presId="urn:microsoft.com/office/officeart/2018/2/layout/IconVerticalSolidList"/>
    <dgm:cxn modelId="{D3BEEA5D-515D-4AC4-A299-2BDFB8E8C0C6}" type="presParOf" srcId="{57691EED-B7B4-4FE6-8010-47FC3D506CA7}" destId="{BDDE4D31-609E-41CD-A274-808543DDDF8C}" srcOrd="2" destOrd="0" presId="urn:microsoft.com/office/officeart/2018/2/layout/IconVerticalSolidList"/>
    <dgm:cxn modelId="{626C193B-3C64-4B73-B631-AE819231593C}" type="presParOf" srcId="{BDDE4D31-609E-41CD-A274-808543DDDF8C}" destId="{ADC59A94-53C5-48D7-8CA0-8BBFA6FF3891}" srcOrd="0" destOrd="0" presId="urn:microsoft.com/office/officeart/2018/2/layout/IconVerticalSolidList"/>
    <dgm:cxn modelId="{21D15832-ADB5-4AC7-B4A7-F1C0CC31E184}" type="presParOf" srcId="{BDDE4D31-609E-41CD-A274-808543DDDF8C}" destId="{C26DFA2D-A50F-495E-A042-5692E1AB7D7D}" srcOrd="1" destOrd="0" presId="urn:microsoft.com/office/officeart/2018/2/layout/IconVerticalSolidList"/>
    <dgm:cxn modelId="{CB9F99EA-3FD0-420B-BD45-616CD054921F}" type="presParOf" srcId="{BDDE4D31-609E-41CD-A274-808543DDDF8C}" destId="{DB0A807D-EDEB-4401-9F9F-683577CE5518}" srcOrd="2" destOrd="0" presId="urn:microsoft.com/office/officeart/2018/2/layout/IconVerticalSolidList"/>
    <dgm:cxn modelId="{53EA68EC-9309-4538-9E87-E39EEB44E7FB}" type="presParOf" srcId="{BDDE4D31-609E-41CD-A274-808543DDDF8C}" destId="{4FFA53C3-6604-4282-9D55-B7F123C8B08C}" srcOrd="3" destOrd="0" presId="urn:microsoft.com/office/officeart/2018/2/layout/IconVerticalSolidList"/>
    <dgm:cxn modelId="{E5B7AFF6-123B-403D-AF20-E5117DE3B935}" type="presParOf" srcId="{57691EED-B7B4-4FE6-8010-47FC3D506CA7}" destId="{AAE576C5-87D5-4183-9659-55661DD59A28}" srcOrd="3" destOrd="0" presId="urn:microsoft.com/office/officeart/2018/2/layout/IconVerticalSolidList"/>
    <dgm:cxn modelId="{DB3FE1F6-0623-477C-A124-BD81CCC002B8}" type="presParOf" srcId="{57691EED-B7B4-4FE6-8010-47FC3D506CA7}" destId="{7CF9FE4B-C5C7-41A8-AA3F-D41B43AD4720}" srcOrd="4" destOrd="0" presId="urn:microsoft.com/office/officeart/2018/2/layout/IconVerticalSolidList"/>
    <dgm:cxn modelId="{A2EA72F4-4812-4B1D-84BC-7975EDDBD942}" type="presParOf" srcId="{7CF9FE4B-C5C7-41A8-AA3F-D41B43AD4720}" destId="{621A3634-5D0F-43D0-B9EF-07B9268791B5}" srcOrd="0" destOrd="0" presId="urn:microsoft.com/office/officeart/2018/2/layout/IconVerticalSolidList"/>
    <dgm:cxn modelId="{722633F1-82AE-4D6A-9FA2-96BAD14AB347}" type="presParOf" srcId="{7CF9FE4B-C5C7-41A8-AA3F-D41B43AD4720}" destId="{764E869D-DCC9-4B9D-B1D7-78DFD4645E1B}" srcOrd="1" destOrd="0" presId="urn:microsoft.com/office/officeart/2018/2/layout/IconVerticalSolidList"/>
    <dgm:cxn modelId="{DAD25D80-A2EC-4F51-A4E6-F217E24467CB}" type="presParOf" srcId="{7CF9FE4B-C5C7-41A8-AA3F-D41B43AD4720}" destId="{D5CE747A-9110-4E81-BDE2-4105FE4F08FB}" srcOrd="2" destOrd="0" presId="urn:microsoft.com/office/officeart/2018/2/layout/IconVerticalSolidList"/>
    <dgm:cxn modelId="{C19BE047-2F27-4C07-AE5C-1A8591242E7F}" type="presParOf" srcId="{7CF9FE4B-C5C7-41A8-AA3F-D41B43AD4720}" destId="{8CA492F1-42D9-4934-A1F0-0C924782AD1F}" srcOrd="3" destOrd="0" presId="urn:microsoft.com/office/officeart/2018/2/layout/IconVerticalSolidList"/>
    <dgm:cxn modelId="{6B351ED3-BAC7-4A75-9412-5DEA38DB6559}" type="presParOf" srcId="{57691EED-B7B4-4FE6-8010-47FC3D506CA7}" destId="{0E63ABE6-A4A9-40E5-92F5-2B32298F1349}" srcOrd="5" destOrd="0" presId="urn:microsoft.com/office/officeart/2018/2/layout/IconVerticalSolidList"/>
    <dgm:cxn modelId="{0AEB6416-68DB-4695-88D3-5CC6E983E6F7}" type="presParOf" srcId="{57691EED-B7B4-4FE6-8010-47FC3D506CA7}" destId="{1C14EBEB-B3F1-4F37-AEF9-FB05F0929194}" srcOrd="6" destOrd="0" presId="urn:microsoft.com/office/officeart/2018/2/layout/IconVerticalSolidList"/>
    <dgm:cxn modelId="{CC685BC8-5495-4E8D-BE61-6133795F3898}" type="presParOf" srcId="{1C14EBEB-B3F1-4F37-AEF9-FB05F0929194}" destId="{E498454B-CBE2-4D16-A5E7-006A18601A53}" srcOrd="0" destOrd="0" presId="urn:microsoft.com/office/officeart/2018/2/layout/IconVerticalSolidList"/>
    <dgm:cxn modelId="{CFF7EEF1-38D6-440B-9160-07BA792B7E7E}" type="presParOf" srcId="{1C14EBEB-B3F1-4F37-AEF9-FB05F0929194}" destId="{9239A1E6-EDE0-43E6-8577-6604BBCA145E}" srcOrd="1" destOrd="0" presId="urn:microsoft.com/office/officeart/2018/2/layout/IconVerticalSolidList"/>
    <dgm:cxn modelId="{2EFBCF20-B523-4562-AD48-7FB63F4A5CD0}" type="presParOf" srcId="{1C14EBEB-B3F1-4F37-AEF9-FB05F0929194}" destId="{28876046-E6A3-4D78-987C-4DE939D4B7DF}" srcOrd="2" destOrd="0" presId="urn:microsoft.com/office/officeart/2018/2/layout/IconVerticalSolidList"/>
    <dgm:cxn modelId="{B8EC3FF5-7282-40F1-BFFE-EDF63439A7D9}" type="presParOf" srcId="{1C14EBEB-B3F1-4F37-AEF9-FB05F0929194}" destId="{015E5FA1-2DA1-4951-A5E2-DFAB02941BC3}" srcOrd="3" destOrd="0" presId="urn:microsoft.com/office/officeart/2018/2/layout/IconVerticalSolidList"/>
    <dgm:cxn modelId="{F7C69205-A130-49D5-827D-F5A0F0D317E9}" type="presParOf" srcId="{57691EED-B7B4-4FE6-8010-47FC3D506CA7}" destId="{2528C86D-2B93-4D8D-A1C4-2992562082A2}" srcOrd="7" destOrd="0" presId="urn:microsoft.com/office/officeart/2018/2/layout/IconVerticalSolidList"/>
    <dgm:cxn modelId="{A9013C45-5B68-4E2B-A469-66081F23ECD9}" type="presParOf" srcId="{57691EED-B7B4-4FE6-8010-47FC3D506CA7}" destId="{DE406C48-3B29-4CAC-898D-E18E3211B395}" srcOrd="8" destOrd="0" presId="urn:microsoft.com/office/officeart/2018/2/layout/IconVerticalSolidList"/>
    <dgm:cxn modelId="{0278C495-40E2-4D10-8D0F-9953958AD6D6}" type="presParOf" srcId="{DE406C48-3B29-4CAC-898D-E18E3211B395}" destId="{A5F75532-BD1B-4838-AD17-8519A5C63E92}" srcOrd="0" destOrd="0" presId="urn:microsoft.com/office/officeart/2018/2/layout/IconVerticalSolidList"/>
    <dgm:cxn modelId="{B43E4113-7C61-4330-993F-B9050D91AD74}" type="presParOf" srcId="{DE406C48-3B29-4CAC-898D-E18E3211B395}" destId="{866B25FE-6B3C-4DDE-82A8-16E5A7D9E52B}" srcOrd="1" destOrd="0" presId="urn:microsoft.com/office/officeart/2018/2/layout/IconVerticalSolidList"/>
    <dgm:cxn modelId="{44F83457-39EC-43C2-B4D3-891DA5BBD5FE}" type="presParOf" srcId="{DE406C48-3B29-4CAC-898D-E18E3211B395}" destId="{3057CF7D-FB91-4756-AACA-7C36A17EDDEE}" srcOrd="2" destOrd="0" presId="urn:microsoft.com/office/officeart/2018/2/layout/IconVerticalSolidList"/>
    <dgm:cxn modelId="{DF362F90-85C7-42AB-8D27-C7579F9F1108}" type="presParOf" srcId="{DE406C48-3B29-4CAC-898D-E18E3211B395}" destId="{E8EF2877-C155-4E49-9D5C-C2300286AC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8EF89-6054-47AA-B0FC-F18442FF11AB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EA3F2-DAE7-49A5-98EC-241B76CAEFE1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FA4C1-4902-4FC9-9B0F-B3FCA3E847F2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Rapid genome comparison and clustering to identify potential outbreak-related isolates and remove unrelated genomes.</a:t>
          </a:r>
        </a:p>
      </dsp:txBody>
      <dsp:txXfrm>
        <a:off x="1074268" y="4366"/>
        <a:ext cx="5170996" cy="930102"/>
      </dsp:txXfrm>
    </dsp:sp>
    <dsp:sp modelId="{ADC59A94-53C5-48D7-8CA0-8BBFA6FF3891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DFA2D-A50F-495E-A042-5692E1AB7D7D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A53C3-6604-4282-9D55-B7F123C8B08C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High-resolution SNP analysis on the identified cluster to determine genetic relationships and differences among isolates.</a:t>
          </a:r>
        </a:p>
      </dsp:txBody>
      <dsp:txXfrm>
        <a:off x="1074268" y="1166994"/>
        <a:ext cx="5170996" cy="930102"/>
      </dsp:txXfrm>
    </dsp:sp>
    <dsp:sp modelId="{621A3634-5D0F-43D0-B9EF-07B9268791B5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4E869D-DCC9-4B9D-B1D7-78DFD4645E1B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492F1-42D9-4934-A1F0-0C924782AD1F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Virulence and resistance profiling to characterize the pathogenicity and antimicrobial resistance profiles of the outbreak isolates.</a:t>
          </a:r>
        </a:p>
      </dsp:txBody>
      <dsp:txXfrm>
        <a:off x="1074268" y="2329622"/>
        <a:ext cx="5170996" cy="930102"/>
      </dsp:txXfrm>
    </dsp:sp>
    <dsp:sp modelId="{E498454B-CBE2-4D16-A5E7-006A18601A53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9A1E6-EDE0-43E6-8577-6604BBCA145E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E5FA1-2DA1-4951-A5E2-DFAB02941BC3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Phylogenetic analysis and visualization to construct and annotate phylogenetic trees, aiding in the differentiation of outbreak and sporadic strains.</a:t>
          </a:r>
        </a:p>
      </dsp:txBody>
      <dsp:txXfrm>
        <a:off x="1074268" y="3492250"/>
        <a:ext cx="5170996" cy="930102"/>
      </dsp:txXfrm>
    </dsp:sp>
    <dsp:sp modelId="{A5F75532-BD1B-4838-AD17-8519A5C63E92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B25FE-6B3C-4DDE-82A8-16E5A7D9E52B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F2877-C155-4E49-9D5C-C2300286AC3B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Integration of genomic and epidemiological data to corroborate findings and provide actionable recommendations.</a:t>
          </a:r>
        </a:p>
      </dsp:txBody>
      <dsp:txXfrm>
        <a:off x="1074268" y="4654878"/>
        <a:ext cx="5170996" cy="930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96F8A-2A57-4920-9B30-A05799CAC91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80467-2FE6-4A6E-899C-A3EC0B819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7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Pavithra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64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Ramya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0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9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78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Khushi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Ouput</a:t>
            </a:r>
            <a:r>
              <a:rPr lang="en-US">
                <a:ea typeface="Calibri"/>
                <a:cs typeface="Calibri"/>
              </a:rPr>
              <a:t> from </a:t>
            </a:r>
            <a:r>
              <a:rPr lang="en-US" err="1">
                <a:ea typeface="Calibri"/>
                <a:cs typeface="Calibri"/>
              </a:rPr>
              <a:t>grps</a:t>
            </a:r>
            <a:r>
              <a:rPr lang="en-US">
                <a:ea typeface="Calibri"/>
                <a:cs typeface="Calibri"/>
              </a:rPr>
              <a:t> 2 &amp; 3 – </a:t>
            </a:r>
            <a:r>
              <a:rPr lang="en-US" err="1">
                <a:ea typeface="Calibri"/>
                <a:cs typeface="Calibri"/>
              </a:rPr>
              <a:t>gonna</a:t>
            </a:r>
            <a:r>
              <a:rPr lang="en-US">
                <a:ea typeface="Calibri"/>
                <a:cs typeface="Calibri"/>
              </a:rPr>
              <a:t> use that for out work – grp3 </a:t>
            </a:r>
            <a:r>
              <a:rPr lang="en-US" err="1">
                <a:ea typeface="Calibri"/>
                <a:cs typeface="Calibri"/>
              </a:rPr>
              <a:t>taxonimic</a:t>
            </a:r>
            <a:r>
              <a:rPr lang="en-US">
                <a:ea typeface="Calibri"/>
                <a:cs typeface="Calibri"/>
              </a:rPr>
              <a:t> assessment – </a:t>
            </a:r>
            <a:r>
              <a:rPr lang="en-US" err="1">
                <a:ea typeface="Calibri"/>
                <a:cs typeface="Calibri"/>
              </a:rPr>
              <a:t>gonna</a:t>
            </a:r>
            <a:r>
              <a:rPr lang="en-US">
                <a:ea typeface="Calibri"/>
                <a:cs typeface="Calibri"/>
              </a:rPr>
              <a:t> use similar tools 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7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Khushi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13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Khushi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94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Khushi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4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Pavithra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0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Pavithra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52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4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85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Khushi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48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3</a:t>
            </a:r>
            <a:r>
              <a:rPr lang="en-US" baseline="30000"/>
              <a:t>rd</a:t>
            </a:r>
            <a:r>
              <a:rPr lang="en-US"/>
              <a:t> point: </a:t>
            </a:r>
            <a:r>
              <a:rPr lang="en-US" sz="1200"/>
              <a:t>providing equivalent phylogenetic results when interpreted in the context of epidemiological data.</a:t>
            </a:r>
          </a:p>
          <a:p>
            <a:r>
              <a:rPr lang="en-US" sz="1200"/>
              <a:t>Ayushi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32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Ramya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93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Ramya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80467-2FE6-4A6E-899C-A3EC0B819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1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C6B3-DD90-4EF8-B8A1-A1B264F18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757429-902F-4EAA-A5DE-1CD5A889C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9EFE6-CAF6-4D62-8381-ACB12FCD4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3EAA-A591-4688-AB51-6DCCD5FF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C904-162D-4EFE-A293-E723A1CC9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5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9CB4-B823-473D-B511-32A17731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8236C-FC35-45D7-9FCB-4C77923E6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5D923-D176-40AD-8C1E-7BFB0D09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123C7-6423-4DD7-80D7-B8C92CD95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A11DF-C977-4233-8B9A-56F53802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7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0CA638-0E73-414F-91A1-A07788DDB6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7F8F6-9296-456A-804A-8221A00AD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B5E95-FB0B-405D-B71A-996B8BDC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F65F4-BDB1-4369-90CD-D3CBE5433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45096-741B-499D-96E1-45AE7158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03A3-BB59-490E-9EE4-09568D84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4846-D9BA-4D10-9577-88617A360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D05A0-56D9-4C5A-B9D3-EED59A3DE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9A236-F78E-4476-9DE6-3DC5B7A4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52B8A-B237-4CF0-98B9-F3FD3F57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2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3DC7-6F76-4F4A-A93C-B9288D96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0993-FDBD-426F-976E-D24264F5D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22E4B-0EE0-4121-9DCD-44543983F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0FA6-84B0-4300-8B8C-1E78B53B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E7515-C95D-4240-A223-45E985CD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3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BBDA-D4C1-495A-BFCE-3859D345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5C957-34FF-4B44-BF44-287167236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E5E7C-BF04-4AC7-8D0C-A7C1024F9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A9F62-1DE4-4E0A-BE50-F50738528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65BDB-9531-4D55-8650-C2F09DB5A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6A3B0-4FD5-4665-9BE2-7E7EC860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8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96ED-6753-4673-8F2F-3B38520A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FAA49-6AAC-4CB5-B2DB-242A73FCE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71171-0730-482C-A54D-112A034CB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641A59-F084-4B7D-AE9F-27F9FCF95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B3EBB-2688-4FD7-8AB5-9442938E7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B9DD1B-0194-4D0D-AB04-FD2B34E4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BD535-329F-4BE0-B6AD-57F9EE3F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23E95-5A31-434F-8C8E-40F29009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6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B0DB-5B03-4D9E-B976-3BC1691E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E018F-5058-4E3D-B5AA-A9FE7BA1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933FE9-DBAC-4171-AC07-EC3F3E80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0D861-DA70-4372-847D-CECADFA6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24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80398-7D8C-433E-AED2-B3080FF17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5794F-F2E6-4FEC-A6C1-7AF79E891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B6E13-ACD6-4534-80B3-FB43AB97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2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69365-B469-4934-B5E4-B95CB0EF8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8B6C4-2E30-4C42-A370-6E5989BCE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10ED6-FCCF-404A-ABBF-DB0F304C6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958CB-2695-4E6A-AB9A-CC568A93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E3E1-8BA5-45D7-B1E3-916E1D8D1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109D6-E0A1-4BE0-A329-D7FA4017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05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C0CA-8FED-40DD-9035-C181A8357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AE5ADB-4B39-4696-9FD4-7DCA6E1CB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B4B1A-5082-45F1-9587-5B0C0EF78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220DC-9183-4BFC-9E50-F9AFC4D9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EED2F-5D8F-43BB-89BF-738607B5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3E28B-B7AD-4583-A6D5-B342062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09BFA5-DA7B-49BA-AF15-C5BFFEF71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DC2C9-867B-49D1-9857-F43EE4464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094DA-3DB4-4BDB-A018-5BB61B8B2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937C1-8DB1-4564-9439-C58378CDB5C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A8CA5-6FA4-4FC0-97E6-CFC6C25D5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3B944-CDE7-4A9E-ADE5-879DA3B3D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ACA1C-437A-4CD7-BB76-FF9E69343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8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D58F-BA3B-4FC4-8ADD-20F6136A3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11500"/>
              <a:t>Comparative 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3B8BC-F383-4F07-9BF0-AC053E4A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/>
              <a:t>Team: F (Group -4)</a:t>
            </a:r>
          </a:p>
        </p:txBody>
      </p:sp>
    </p:spTree>
    <p:extLst>
      <p:ext uri="{BB962C8B-B14F-4D97-AF65-F5344CB8AC3E}">
        <p14:creationId xmlns:p14="http://schemas.microsoft.com/office/powerpoint/2010/main" val="383838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ED3C-7691-4FFC-9C2D-BBB69AC7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2700" b="1" dirty="0"/>
              <a:t>Objective 2: Analyze Genetic Relationships and Differences Among Isolates</a:t>
            </a:r>
            <a:endParaRPr lang="en-US" sz="27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BC831-F63E-45E9-AA9F-77D071597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 err="1"/>
              <a:t>cgMLST</a:t>
            </a:r>
            <a:r>
              <a:rPr lang="en-US" sz="2000" dirty="0"/>
              <a:t> (core genome MLST) will be used to analyze the genetic relationships and differences among isolates based on the variation in core genome loci.</a:t>
            </a:r>
          </a:p>
          <a:p>
            <a:pPr algn="just"/>
            <a:r>
              <a:rPr lang="en-US" sz="2000" dirty="0"/>
              <a:t>Tools like </a:t>
            </a:r>
            <a:r>
              <a:rPr lang="en-US" sz="2000" dirty="0" err="1"/>
              <a:t>RAxML</a:t>
            </a:r>
            <a:r>
              <a:rPr lang="en-US" sz="2000" dirty="0"/>
              <a:t>, </a:t>
            </a:r>
            <a:r>
              <a:rPr lang="en-US" sz="2000" dirty="0" err="1"/>
              <a:t>FigTree</a:t>
            </a:r>
            <a:r>
              <a:rPr lang="en-US" sz="2000" dirty="0"/>
              <a:t> and </a:t>
            </a:r>
            <a:r>
              <a:rPr lang="en-US" sz="2000" dirty="0" err="1"/>
              <a:t>FastTree</a:t>
            </a:r>
            <a:r>
              <a:rPr lang="en-US" sz="2000" dirty="0"/>
              <a:t> construct phylogenetic trees based on the identified SNPs.</a:t>
            </a:r>
          </a:p>
          <a:p>
            <a:pPr algn="just"/>
            <a:r>
              <a:rPr lang="en-US" sz="2000" dirty="0"/>
              <a:t>These trees visually represent the evolutionary relationships and genetic distances among the isolates, aiding in outbreak source tracing.</a:t>
            </a:r>
          </a:p>
        </p:txBody>
      </p:sp>
      <p:pic>
        <p:nvPicPr>
          <p:cNvPr id="5" name="Picture 4" descr="A network formed by white dots">
            <a:extLst>
              <a:ext uri="{FF2B5EF4-FFF2-40B4-BE49-F238E27FC236}">
                <a16:creationId xmlns:a16="http://schemas.microsoft.com/office/drawing/2014/main" id="{A175152F-2D06-4EB6-5EAE-5F9AF0BF5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9" r="-1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9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0F3E-5942-4E9F-99A8-ED39E375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98" y="1138036"/>
            <a:ext cx="5598202" cy="1402470"/>
          </a:xfrm>
        </p:spPr>
        <p:txBody>
          <a:bodyPr anchor="t">
            <a:normAutofit/>
          </a:bodyPr>
          <a:lstStyle/>
          <a:p>
            <a:r>
              <a:rPr lang="en-US" sz="3200" err="1"/>
              <a:t>CgMLST</a:t>
            </a:r>
            <a:r>
              <a:rPr lang="en-US" sz="3200"/>
              <a:t> (Ramya)</a:t>
            </a:r>
            <a:endParaRPr lang="en-US" sz="3200">
              <a:ea typeface="Calibri Light"/>
              <a:cs typeface="Calibri Ligh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2A4993-D460-43EA-B869-1E95DC62A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2" y="2505436"/>
            <a:ext cx="4365438" cy="1986274"/>
          </a:xfrm>
          <a:prstGeom prst="rect">
            <a:avLst/>
          </a:prstGeom>
        </p:spPr>
      </p:pic>
      <p:cxnSp>
        <p:nvCxnSpPr>
          <p:cNvPr id="22" name="Straight Connector 14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8738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7B019-6117-42B0-80E0-E39C94743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98" y="2125781"/>
            <a:ext cx="5444382" cy="359120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/>
              <a:t>Core Genome MLST (</a:t>
            </a:r>
            <a:r>
              <a:rPr lang="en-US" sz="1800" b="1" err="1"/>
              <a:t>cgMLST</a:t>
            </a:r>
            <a:r>
              <a:rPr lang="en-US" sz="1800" b="1"/>
              <a:t>) </a:t>
            </a:r>
            <a:r>
              <a:rPr lang="en-US" sz="1800"/>
              <a:t>is an extension of MLST that involves a much larger set of genes, typically encompassing the core genome, which consists of genes present in all members of a species.</a:t>
            </a:r>
          </a:p>
          <a:p>
            <a:pPr algn="just">
              <a:lnSpc>
                <a:spcPct val="100000"/>
              </a:lnSpc>
            </a:pPr>
            <a:r>
              <a:rPr lang="en-US" sz="1800"/>
              <a:t>Group 3 has already done MLST analysis. Results: 3 samples belong to ST1 and the rest 27 belong to ST31. </a:t>
            </a:r>
          </a:p>
          <a:p>
            <a:pPr algn="just">
              <a:lnSpc>
                <a:spcPct val="100000"/>
              </a:lnSpc>
            </a:pPr>
            <a:r>
              <a:rPr lang="en-US" sz="1800"/>
              <a:t>While MLST might differentiate between major lineages or clonal complexes, </a:t>
            </a:r>
            <a:r>
              <a:rPr lang="en-US" sz="1800" err="1"/>
              <a:t>cgMLST</a:t>
            </a:r>
            <a:r>
              <a:rPr lang="en-US" sz="1800"/>
              <a:t> can differentiate between closely related strains within these groups. </a:t>
            </a:r>
          </a:p>
          <a:p>
            <a:pPr algn="just">
              <a:lnSpc>
                <a:spcPct val="100000"/>
              </a:lnSpc>
            </a:pPr>
            <a:r>
              <a:rPr lang="en-US" sz="1800"/>
              <a:t>This is particularly useful in outbreak investigations where multiple isolates may share the same ST but can still be distinguished based on their core genome variations.</a:t>
            </a:r>
          </a:p>
        </p:txBody>
      </p:sp>
    </p:spTree>
    <p:extLst>
      <p:ext uri="{BB962C8B-B14F-4D97-AF65-F5344CB8AC3E}">
        <p14:creationId xmlns:p14="http://schemas.microsoft.com/office/powerpoint/2010/main" val="388997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3826-6F03-4F1F-BCB6-D56DF1E9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Visualization</a:t>
            </a:r>
          </a:p>
        </p:txBody>
      </p:sp>
      <p:pic>
        <p:nvPicPr>
          <p:cNvPr id="5123" name="Picture 3" descr="Phylogenetic tree for bacteria">
            <a:extLst>
              <a:ext uri="{FF2B5EF4-FFF2-40B4-BE49-F238E27FC236}">
                <a16:creationId xmlns:a16="http://schemas.microsoft.com/office/drawing/2014/main" id="{37750D12-7BD2-48A5-B25E-4FA66E984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5" r="10133"/>
          <a:stretch/>
        </p:blipFill>
        <p:spPr bwMode="auto">
          <a:xfrm>
            <a:off x="-1" y="10"/>
            <a:ext cx="51511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8" name="Straight Connector 513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1776E-070C-4779-BF61-8139D2342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1963272"/>
            <a:ext cx="5444382" cy="41791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900" b="1" err="1"/>
              <a:t>Microreact</a:t>
            </a:r>
            <a:r>
              <a:rPr lang="en-US" sz="1900" b="1"/>
              <a:t>: A</a:t>
            </a:r>
            <a:r>
              <a:rPr lang="en-US" sz="1900"/>
              <a:t>llows users to visualize phylogenetic trees alongside relevant metadata. Useful for distinguishing between outbreak strains and sporadic strains, facilitating a comprehensive analysis and interpretation of the data.</a:t>
            </a:r>
            <a:endParaRPr lang="en-US" sz="1900" b="1"/>
          </a:p>
          <a:p>
            <a:pPr algn="just"/>
            <a:r>
              <a:rPr lang="en-US" sz="1900" b="1" err="1"/>
              <a:t>Phandango</a:t>
            </a:r>
            <a:r>
              <a:rPr lang="en-US" sz="1900" b="1"/>
              <a:t>: </a:t>
            </a:r>
            <a:r>
              <a:rPr lang="en-US" sz="1900"/>
              <a:t>Simultaneous visualization of phylogenetic trees and genomic annotations, allowing for easy exploration of relationships between genetic variations and their biological implications.</a:t>
            </a:r>
            <a:endParaRPr lang="en-US" sz="1900">
              <a:cs typeface="Calibri"/>
            </a:endParaRPr>
          </a:p>
          <a:p>
            <a:pPr algn="just"/>
            <a:r>
              <a:rPr lang="en-US" sz="1900" b="1" err="1"/>
              <a:t>Gingr</a:t>
            </a:r>
            <a:r>
              <a:rPr lang="en-US" sz="1900" b="1"/>
              <a:t> (Harvest Suite): </a:t>
            </a:r>
            <a:r>
              <a:rPr lang="en-US" sz="1900"/>
              <a:t>Interactive visualization capabilities tailored for SNP-based data, enhancing the user's ability to interpret and explore complex phylogenetic information effectively.</a:t>
            </a:r>
            <a:endParaRPr lang="en-US" sz="1900" b="1"/>
          </a:p>
          <a:p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50181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8496-7A0C-4FA7-92BA-96D69685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000" b="1"/>
              <a:t>Objective 3: Differentiate Between Outbreak and Sporadic Strains</a:t>
            </a:r>
            <a:endParaRPr lang="en-US" sz="3000"/>
          </a:p>
        </p:txBody>
      </p:sp>
      <p:cxnSp>
        <p:nvCxnSpPr>
          <p:cNvPr id="4125" name="Straight Connector 4124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659F-9731-4F2F-AEE5-65C0680C1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/>
              <a:t>By combining the genomic data from SNP analysis and phylogenetic trees with epidemiological information, we will distinguish outbreak-related strains from sporadic or unrelated strains.</a:t>
            </a:r>
          </a:p>
          <a:p>
            <a:pPr>
              <a:lnSpc>
                <a:spcPct val="100000"/>
              </a:lnSpc>
            </a:pPr>
            <a:r>
              <a:rPr lang="en-US" sz="2000"/>
              <a:t>Isolates clustering together with strong genomic similarities and epidemiological links are likely associated with the outbreak.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098" name="Picture 2" descr="Outbreak Strains of bacteria">
            <a:extLst>
              <a:ext uri="{FF2B5EF4-FFF2-40B4-BE49-F238E27FC236}">
                <a16:creationId xmlns:a16="http://schemas.microsoft.com/office/drawing/2014/main" id="{2BD38266-80FC-4E69-A2EC-ED2CC4EFB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065"/>
          <a:stretch/>
        </p:blipFill>
        <p:spPr bwMode="auto">
          <a:xfrm>
            <a:off x="6082748" y="844363"/>
            <a:ext cx="5334160" cy="517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154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FF87-A7A4-4969-8364-46EE2105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000" b="1"/>
              <a:t>Objective 4: Characterize Virulence and Antibiotic Resistance Profiles</a:t>
            </a:r>
            <a:endParaRPr lang="en-US" sz="3000"/>
          </a:p>
        </p:txBody>
      </p:sp>
      <p:cxnSp>
        <p:nvCxnSpPr>
          <p:cNvPr id="2066" name="Straight Connector 206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68AD-9238-4360-BD17-2A9D0D5E8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en-US" sz="2000" err="1"/>
              <a:t>AMRFinder</a:t>
            </a:r>
            <a:r>
              <a:rPr lang="en-US" sz="2000"/>
              <a:t> and </a:t>
            </a:r>
            <a:r>
              <a:rPr lang="en-US" sz="2000" err="1"/>
              <a:t>PathoFact</a:t>
            </a:r>
            <a:r>
              <a:rPr lang="en-US" sz="2000"/>
              <a:t> have been used to identify antibiotic resistance genes and virulence factors in the outbreak isolates.</a:t>
            </a:r>
          </a:p>
          <a:p>
            <a:r>
              <a:rPr lang="en-US" sz="2000" err="1"/>
              <a:t>AMRFinder</a:t>
            </a:r>
            <a:r>
              <a:rPr lang="en-US" sz="2000"/>
              <a:t> will be utilized more comprehensively to identify additional antimicrobial resistance genes.</a:t>
            </a:r>
          </a:p>
          <a:p>
            <a:r>
              <a:rPr lang="en-US" sz="2000"/>
              <a:t>Comparing these profiles against other strains/references enables identification of unique outbreak-contributing characteristics.</a:t>
            </a:r>
          </a:p>
        </p:txBody>
      </p:sp>
      <p:pic>
        <p:nvPicPr>
          <p:cNvPr id="2051" name="Picture 3" descr="Virulence and Antibiotic Resistance Profiles of bacteria">
            <a:extLst>
              <a:ext uri="{FF2B5EF4-FFF2-40B4-BE49-F238E27FC236}">
                <a16:creationId xmlns:a16="http://schemas.microsoft.com/office/drawing/2014/main" id="{37D4039F-53E2-44D7-9998-629AF7941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" r="-3" b="-3"/>
          <a:stretch/>
        </p:blipFill>
        <p:spPr bwMode="auto">
          <a:xfrm>
            <a:off x="6082748" y="787310"/>
            <a:ext cx="5334160" cy="52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235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6A4DDC-3049-4FEA-B9FF-CBCF8B27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509" y="548417"/>
            <a:ext cx="7491158" cy="5761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4" name="Picture 3" descr="Diagram of a genetic modification&#10;&#10;Description automatically generated">
            <a:extLst>
              <a:ext uri="{FF2B5EF4-FFF2-40B4-BE49-F238E27FC236}">
                <a16:creationId xmlns:a16="http://schemas.microsoft.com/office/drawing/2014/main" id="{F872412C-10C6-4FBC-BFD5-3B262D8F4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08" y="1031016"/>
            <a:ext cx="6195561" cy="481704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7BCB2CF-F2CE-43B5-93CB-386479577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548418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23" name="Picture 22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CE132107-1C3F-4920-AC3F-80A01C94F8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14" r="2365" b="-216"/>
          <a:stretch/>
        </p:blipFill>
        <p:spPr>
          <a:xfrm>
            <a:off x="8748622" y="709284"/>
            <a:ext cx="2279397" cy="1546577"/>
          </a:xfrm>
          <a:prstGeom prst="rect">
            <a:avLst/>
          </a:prstGeom>
        </p:spPr>
      </p:pic>
      <p:pic>
        <p:nvPicPr>
          <p:cNvPr id="5" name="Picture 4" descr="A purple circle with a pink center&#10;&#10;Description automatically generated">
            <a:extLst>
              <a:ext uri="{FF2B5EF4-FFF2-40B4-BE49-F238E27FC236}">
                <a16:creationId xmlns:a16="http://schemas.microsoft.com/office/drawing/2014/main" id="{F8FB7CE2-442C-41CC-BBE1-C26F5D219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143" y="2700138"/>
            <a:ext cx="3306356" cy="14878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C68A941-4039-4496-9008-274182DF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2529926"/>
            <a:ext cx="3704425" cy="182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pic>
        <p:nvPicPr>
          <p:cNvPr id="2" name="Picture 1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6A9F25F-9E11-47BE-8AA4-71433E855B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125" y="4606119"/>
            <a:ext cx="2072390" cy="15542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78B897E-FBB2-4D71-AA1C-3C4DA4A2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214" y="4441273"/>
            <a:ext cx="3704425" cy="1868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5AF20C-8E03-9603-7BE1-E70D1028A842}"/>
              </a:ext>
            </a:extLst>
          </p:cNvPr>
          <p:cNvSpPr/>
          <p:nvPr/>
        </p:nvSpPr>
        <p:spPr>
          <a:xfrm>
            <a:off x="775410" y="3869741"/>
            <a:ext cx="3899003" cy="2290671"/>
          </a:xfrm>
          <a:prstGeom prst="rect">
            <a:avLst/>
          </a:prstGeom>
          <a:noFill/>
          <a:ln w="762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3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B4A41-C2B2-428C-98CA-243ACB429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400"/>
              <a:t>Workflow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7E7BDB-151E-9AF8-2B3D-68A7109D5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80610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16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894C-BD37-F50B-DC1D-9CAEDCB9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71779"/>
            <a:ext cx="9738257" cy="1107126"/>
          </a:xfrm>
        </p:spPr>
        <p:txBody>
          <a:bodyPr anchor="t">
            <a:normAutofit/>
          </a:bodyPr>
          <a:lstStyle/>
          <a:p>
            <a:r>
              <a:rPr lang="en-US" sz="3200"/>
              <a:t>Timeline</a:t>
            </a:r>
            <a:endParaRPr lang="en-IN" sz="32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C4353C-C927-1758-0BEF-21E9E0D8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98F9C4-A322-F36B-B2F4-392A57CF7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933051"/>
              </p:ext>
            </p:extLst>
          </p:nvPr>
        </p:nvGraphicFramePr>
        <p:xfrm>
          <a:off x="954429" y="1566133"/>
          <a:ext cx="10283142" cy="4802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169">
                  <a:extLst>
                    <a:ext uri="{9D8B030D-6E8A-4147-A177-3AD203B41FA5}">
                      <a16:colId xmlns:a16="http://schemas.microsoft.com/office/drawing/2014/main" val="2197684903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15186591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3990983542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395885944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2925987832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2097557799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154457252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2196092744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4231175489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1890777579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1714120015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3346211957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1665608454"/>
                    </a:ext>
                  </a:extLst>
                </a:gridCol>
                <a:gridCol w="534921">
                  <a:extLst>
                    <a:ext uri="{9D8B030D-6E8A-4147-A177-3AD203B41FA5}">
                      <a16:colId xmlns:a16="http://schemas.microsoft.com/office/drawing/2014/main" val="3086479423"/>
                    </a:ext>
                  </a:extLst>
                </a:gridCol>
              </a:tblGrid>
              <a:tr h="5271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/>
                    </a:p>
                  </a:txBody>
                  <a:tcPr marL="101734" marR="101734" marT="50866" marB="50866"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4/11/24 – 4/13/24</a:t>
                      </a:r>
                    </a:p>
                  </a:txBody>
                  <a:tcPr marL="101734" marR="101734" marT="50866" marB="50866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/>
                    </a:p>
                  </a:txBody>
                  <a:tcPr marL="101734" marR="101734" marT="50866" marB="50866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/>
                    </a:p>
                  </a:txBody>
                  <a:tcPr marL="101734" marR="101734" marT="50866" marB="50866"/>
                </a:tc>
                <a:tc gridSpan="7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4/14/24 – 4/20/24</a:t>
                      </a:r>
                    </a:p>
                  </a:txBody>
                  <a:tcPr marL="101734" marR="101734" marT="50866" marB="50866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/>
                    </a:p>
                  </a:txBody>
                  <a:tcPr marL="101734" marR="101734" marT="50866" marB="50866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/>
                    </a:p>
                  </a:txBody>
                  <a:tcPr marL="101734" marR="101734" marT="50866" marB="50866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/>
                    </a:p>
                  </a:txBody>
                  <a:tcPr marL="101734" marR="101734" marT="50866" marB="50866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/>
                    </a:p>
                  </a:txBody>
                  <a:tcPr marL="101734" marR="101734" marT="50866" marB="50866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/>
                    </a:p>
                  </a:txBody>
                  <a:tcPr marL="101734" marR="101734" marT="50866" marB="50866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/>
                    </a:p>
                  </a:txBody>
                  <a:tcPr marL="101734" marR="101734" marT="50866" marB="50866"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4/21/24 – 4/23/24</a:t>
                      </a:r>
                    </a:p>
                  </a:txBody>
                  <a:tcPr marL="101734" marR="101734" marT="50866" marB="50866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/>
                    </a:p>
                  </a:txBody>
                  <a:tcPr marL="101734" marR="101734" marT="50866" marB="50866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800"/>
                    </a:p>
                  </a:txBody>
                  <a:tcPr marL="101734" marR="101734" marT="50866" marB="50866"/>
                </a:tc>
                <a:extLst>
                  <a:ext uri="{0D108BD9-81ED-4DB2-BD59-A6C34878D82A}">
                    <a16:rowId xmlns:a16="http://schemas.microsoft.com/office/drawing/2014/main" val="1191661903"/>
                  </a:ext>
                </a:extLst>
              </a:tr>
              <a:tr h="52719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Analysis</a:t>
                      </a:r>
                    </a:p>
                  </a:txBody>
                  <a:tcPr marL="101734" marR="101734" marT="50867" marB="508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</a:t>
                      </a:r>
                    </a:p>
                  </a:txBody>
                  <a:tcPr marL="101734" marR="101734" marT="50867" marB="50867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067780"/>
                  </a:ext>
                </a:extLst>
              </a:tr>
              <a:tr h="994119"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buFont typeface="Arial"/>
                        <a:buChar char="•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Rapid Genome Comparison and Clustering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Anna</a:t>
                      </a:r>
                    </a:p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Pavithra</a:t>
                      </a:r>
                    </a:p>
                  </a:txBody>
                  <a:tcPr marL="101734" marR="101734" marT="50867" marB="50867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 algn="l">
                        <a:lnSpc>
                          <a:spcPct val="100000"/>
                        </a:lnSpc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698986"/>
                  </a:ext>
                </a:extLst>
              </a:tr>
              <a:tr h="773969"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Determine genetic relationships and differences </a:t>
                      </a:r>
                    </a:p>
                    <a:p>
                      <a:pPr marL="742950" lvl="1" indent="-285750">
                        <a:buFont typeface="Courier New"/>
                        <a:buChar char="o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Ramya</a:t>
                      </a:r>
                    </a:p>
                    <a:p>
                      <a:pPr marL="742950" lvl="1" indent="-285750">
                        <a:buFont typeface="Courier New"/>
                        <a:buChar char="o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Ayushi</a:t>
                      </a:r>
                    </a:p>
                    <a:p>
                      <a:pPr marL="742950" lvl="1" indent="-285750">
                        <a:buFont typeface="Courier New"/>
                        <a:buChar char="o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Khushi</a:t>
                      </a:r>
                    </a:p>
                  </a:txBody>
                  <a:tcPr marL="101734" marR="101734" marT="50867" marB="50867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500195"/>
                  </a:ext>
                </a:extLst>
              </a:tr>
              <a:tr h="527196"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400"/>
                        <a:t>Virulence and Resistance Profiling</a:t>
                      </a:r>
                    </a:p>
                    <a:p>
                      <a:pPr marL="742950" lvl="1" indent="-285750">
                        <a:buFont typeface="Courier New"/>
                        <a:buChar char="o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+mn-lt"/>
                        </a:rPr>
                        <a:t>Anna</a:t>
                      </a:r>
                    </a:p>
                  </a:txBody>
                  <a:tcPr marL="101734" marR="101734" marT="50867" marB="50867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066191"/>
                  </a:ext>
                </a:extLst>
              </a:tr>
              <a:tr h="527196"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Reporting and Visualization</a:t>
                      </a:r>
                    </a:p>
                    <a:p>
                      <a:pPr marL="742950" lvl="1" indent="-285750">
                        <a:buFont typeface="Courier New"/>
                        <a:buChar char="o"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All</a:t>
                      </a:r>
                    </a:p>
                  </a:txBody>
                  <a:tcPr marL="101734" marR="101734" marT="50867" marB="50867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 b="0" i="0" u="none" strike="noStrike" baseline="0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124311"/>
                  </a:ext>
                </a:extLst>
              </a:tr>
              <a:tr h="527196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/>
                        <a:t>Presentation</a:t>
                      </a:r>
                    </a:p>
                    <a:p>
                      <a:pPr marL="742950" lvl="1" indent="-285750">
                        <a:buFont typeface="Courier New"/>
                        <a:buChar char="o"/>
                      </a:pPr>
                      <a:r>
                        <a:rPr lang="en-US" sz="1400"/>
                        <a:t>All</a:t>
                      </a:r>
                    </a:p>
                  </a:txBody>
                  <a:tcPr marL="101734" marR="101734" marT="50867" marB="50867"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Courier New"/>
                        <a:buChar char="o"/>
                      </a:pPr>
                      <a:endParaRPr lang="en-US" sz="1400"/>
                    </a:p>
                  </a:txBody>
                  <a:tcPr marL="101734" marR="101734" marT="50867" marB="5086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855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48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FD70C1-D1C1-41E3-867E-0F6018715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70582"/>
              </p:ext>
            </p:extLst>
          </p:nvPr>
        </p:nvGraphicFramePr>
        <p:xfrm>
          <a:off x="905100" y="643466"/>
          <a:ext cx="10381801" cy="5571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399">
                  <a:extLst>
                    <a:ext uri="{9D8B030D-6E8A-4147-A177-3AD203B41FA5}">
                      <a16:colId xmlns:a16="http://schemas.microsoft.com/office/drawing/2014/main" val="4057967695"/>
                    </a:ext>
                  </a:extLst>
                </a:gridCol>
                <a:gridCol w="3691451">
                  <a:extLst>
                    <a:ext uri="{9D8B030D-6E8A-4147-A177-3AD203B41FA5}">
                      <a16:colId xmlns:a16="http://schemas.microsoft.com/office/drawing/2014/main" val="4167744051"/>
                    </a:ext>
                  </a:extLst>
                </a:gridCol>
                <a:gridCol w="5341951">
                  <a:extLst>
                    <a:ext uri="{9D8B030D-6E8A-4147-A177-3AD203B41FA5}">
                      <a16:colId xmlns:a16="http://schemas.microsoft.com/office/drawing/2014/main" val="1174917244"/>
                    </a:ext>
                  </a:extLst>
                </a:gridCol>
              </a:tblGrid>
              <a:tr h="271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Tool Name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Type of Analysis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Key Features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1332350396"/>
                  </a:ext>
                </a:extLst>
              </a:tr>
              <a:tr h="4817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Mashtree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Rapid Genome Comparison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 Uses mash-based approach for fast clustering. Efficient for large datasets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3055927568"/>
                  </a:ext>
                </a:extLst>
              </a:tr>
              <a:tr h="4817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gSearch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Rapid Genome Comparison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 New method for rapid genome comparisons. Designed to evaluate performance in large datasets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3495949092"/>
                  </a:ext>
                </a:extLst>
              </a:tr>
              <a:tr h="4817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ParSNP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High-Resolution SNP Analysis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 Assembly-based SNP analysis. High-resolution comparisons for closely related genomes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242431192"/>
                  </a:ext>
                </a:extLst>
              </a:tr>
              <a:tr h="4817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lyve-SET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High-Resolution SNP Analysis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 Read-based SNP analysis. Extensive filtering options for diverse data quality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2640523131"/>
                  </a:ext>
                </a:extLst>
              </a:tr>
              <a:tr h="4817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Roary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Virulence and Resistance Profiling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 Rapid pan-genome analysis. Identifies core and accessory genes including virulence genes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407507795"/>
                  </a:ext>
                </a:extLst>
              </a:tr>
              <a:tr h="6916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AMRFinder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Virulence and Resistance Profiling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 Identifies antimicrobial resistance genes, virulence factors, and other gene elements. Utilized in conjunction with PathoFact for comprehensive resistance and virulence profiling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1471332134"/>
                  </a:ext>
                </a:extLst>
              </a:tr>
              <a:tr h="4817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RAxML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Phylogenetic Analysis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 Constructs maximum likelihood phylogenetic trees. Accurate for large datasets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1731794189"/>
                  </a:ext>
                </a:extLst>
              </a:tr>
              <a:tr h="4817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FastTree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Phylogenetic Analysis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 Fast construction of phylogenetic trees. Balances speed with accuracy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4249899547"/>
                  </a:ext>
                </a:extLst>
              </a:tr>
              <a:tr h="27182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FigTree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Visualization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 Specialized in visualizing phylogenetic trees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921782566"/>
                  </a:ext>
                </a:extLst>
              </a:tr>
              <a:tr h="4817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Microreact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Visualization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 Integrates phylogenetic trees with metadata such as geographical and temporal data for comprehensive visualization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1200292383"/>
                  </a:ext>
                </a:extLst>
              </a:tr>
              <a:tr h="4817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Phandango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Visualization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- Interactive visualization of phylogenetic relationships alongside genomic features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526" marR="11526" marT="11526" marB="0" anchor="ctr"/>
                </a:tc>
                <a:extLst>
                  <a:ext uri="{0D108BD9-81ED-4DB2-BD59-A6C34878D82A}">
                    <a16:rowId xmlns:a16="http://schemas.microsoft.com/office/drawing/2014/main" val="3385014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08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5DCE-7FBF-4DDB-9860-6367AFD7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D83F7-A51A-4C81-BBE2-9DD998C3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562"/>
            <a:ext cx="10515600" cy="4737401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Katz, L. S., Griswold, T., Morrison, S. S., </a:t>
            </a:r>
            <a:r>
              <a:rPr lang="en-US" sz="1400" dirty="0" err="1"/>
              <a:t>Caravas</a:t>
            </a:r>
            <a:r>
              <a:rPr lang="en-US" sz="1400" dirty="0"/>
              <a:t>, J. A., Zhang, S., den Bakker, H. C., ... &amp; Carleton, H. A. (2019). </a:t>
            </a:r>
            <a:r>
              <a:rPr lang="en-US" sz="1400" dirty="0" err="1"/>
              <a:t>Mashtree</a:t>
            </a:r>
            <a:r>
              <a:rPr lang="en-US" sz="1400" dirty="0"/>
              <a:t>: a rapid comparison of whole genome sequence files. </a:t>
            </a:r>
            <a:r>
              <a:rPr lang="en-US" sz="1400" i="1" dirty="0"/>
              <a:t>Journal of Open Source Software</a:t>
            </a:r>
            <a:r>
              <a:rPr lang="en-US" sz="1400" dirty="0"/>
              <a:t>, </a:t>
            </a:r>
            <a:r>
              <a:rPr lang="en-US" sz="1400" i="1" dirty="0"/>
              <a:t>4</a:t>
            </a:r>
            <a:r>
              <a:rPr lang="en-US" sz="1400" dirty="0"/>
              <a:t>(44).</a:t>
            </a:r>
          </a:p>
          <a:p>
            <a:r>
              <a:rPr lang="en-US" sz="1400" dirty="0"/>
              <a:t>Zhao, J., Both, J. P., Rodriguez-R, L. M., &amp; Konstantinidis, K. T. (2022). </a:t>
            </a:r>
            <a:r>
              <a:rPr lang="en-US" sz="1400" dirty="0" err="1"/>
              <a:t>GSearch</a:t>
            </a:r>
            <a:r>
              <a:rPr lang="en-US" sz="1400" dirty="0"/>
              <a:t>: Ultra-Fast and Scalable Microbial Genome Search by Combining K-</a:t>
            </a:r>
            <a:r>
              <a:rPr lang="en-US" sz="1400" dirty="0" err="1"/>
              <a:t>mer</a:t>
            </a:r>
            <a:r>
              <a:rPr lang="en-US" sz="1400" dirty="0"/>
              <a:t> Hashing with Hierarchical Navigable Small World Graphs. </a:t>
            </a:r>
            <a:r>
              <a:rPr lang="en-US" sz="1400" i="1" dirty="0" err="1"/>
              <a:t>bioRxiv</a:t>
            </a:r>
            <a:r>
              <a:rPr lang="en-US" sz="1400" dirty="0"/>
              <a:t>, 2022-10.</a:t>
            </a:r>
          </a:p>
          <a:p>
            <a:r>
              <a:rPr lang="en-US" sz="1400" dirty="0" err="1"/>
              <a:t>Treangen</a:t>
            </a:r>
            <a:r>
              <a:rPr lang="en-US" sz="1400" dirty="0"/>
              <a:t>, T. J., </a:t>
            </a:r>
            <a:r>
              <a:rPr lang="en-US" sz="1400" dirty="0" err="1"/>
              <a:t>Ondov</a:t>
            </a:r>
            <a:r>
              <a:rPr lang="en-US" sz="1400" dirty="0"/>
              <a:t>, B. D., </a:t>
            </a:r>
            <a:r>
              <a:rPr lang="en-US" sz="1400" dirty="0" err="1"/>
              <a:t>Koren</a:t>
            </a:r>
            <a:r>
              <a:rPr lang="en-US" sz="1400" dirty="0"/>
              <a:t>, S., &amp; </a:t>
            </a:r>
            <a:r>
              <a:rPr lang="en-US" sz="1400" dirty="0" err="1"/>
              <a:t>Phillippy</a:t>
            </a:r>
            <a:r>
              <a:rPr lang="en-US" sz="1400" dirty="0"/>
              <a:t>, A. M. (2014). The Harvest suite for rapid core-genome alignment and visualization of thousands of intraspecific microbial genomes. Genome biology, 15, 1-15.</a:t>
            </a:r>
          </a:p>
          <a:p>
            <a:r>
              <a:rPr lang="en-US" sz="1400" dirty="0"/>
              <a:t>Jackson, B. R., </a:t>
            </a:r>
            <a:r>
              <a:rPr lang="en-US" sz="1400" dirty="0" err="1"/>
              <a:t>Tarr</a:t>
            </a:r>
            <a:r>
              <a:rPr lang="en-US" sz="1400" dirty="0"/>
              <a:t>, C., Strain, E., Jackson, K. A., Conrad, A., Carleton, H., ... &amp; </a:t>
            </a:r>
            <a:r>
              <a:rPr lang="en-US" sz="1400" dirty="0" err="1"/>
              <a:t>Gerner</a:t>
            </a:r>
            <a:r>
              <a:rPr lang="en-US" sz="1400" dirty="0"/>
              <a:t>-Smidt, P. (2016). Implementation of nationwide real-time whole-genome sequencing to enhance listeriosis outbreak detection and investigation. </a:t>
            </a:r>
            <a:r>
              <a:rPr lang="en-US" sz="1400" i="1" dirty="0"/>
              <a:t>Reviews of Infectious Diseases</a:t>
            </a:r>
            <a:r>
              <a:rPr lang="en-US" sz="1400" dirty="0"/>
              <a:t>, </a:t>
            </a:r>
            <a:r>
              <a:rPr lang="en-US" sz="1400" i="1" dirty="0"/>
              <a:t>63</a:t>
            </a:r>
            <a:r>
              <a:rPr lang="en-US" sz="1400" dirty="0"/>
              <a:t>(3), 380-386.</a:t>
            </a:r>
          </a:p>
          <a:p>
            <a:r>
              <a:rPr lang="en-US" sz="1400" dirty="0"/>
              <a:t>Katz, L. S., Griswold, T., Williams-Newkirk, A. J., Wagner, D., Petkau, A., </a:t>
            </a:r>
            <a:r>
              <a:rPr lang="en-US" sz="1400" dirty="0" err="1"/>
              <a:t>Sieffert</a:t>
            </a:r>
            <a:r>
              <a:rPr lang="en-US" sz="1400" dirty="0"/>
              <a:t>, C., ... &amp; Carleton, H. A. (2017). A comparative analysis of the </a:t>
            </a:r>
            <a:r>
              <a:rPr lang="en-US" sz="1400" dirty="0" err="1"/>
              <a:t>Lyve</a:t>
            </a:r>
            <a:r>
              <a:rPr lang="en-US" sz="1400" dirty="0"/>
              <a:t>-SET </a:t>
            </a:r>
            <a:r>
              <a:rPr lang="en-US" sz="1400" dirty="0" err="1"/>
              <a:t>phylogenomics</a:t>
            </a:r>
            <a:r>
              <a:rPr lang="en-US" sz="1400" dirty="0"/>
              <a:t> pipeline for genomic epidemiology of foodborne pathogens. </a:t>
            </a:r>
            <a:r>
              <a:rPr lang="en-US" sz="1400" i="1" dirty="0"/>
              <a:t>Frontiers in Microbiology</a:t>
            </a:r>
            <a:r>
              <a:rPr lang="en-US" sz="1400" dirty="0"/>
              <a:t>, </a:t>
            </a:r>
            <a:r>
              <a:rPr lang="en-US" sz="1400" i="1" dirty="0"/>
              <a:t>8</a:t>
            </a:r>
            <a:r>
              <a:rPr lang="en-US" sz="1400" dirty="0"/>
              <a:t>, 375.</a:t>
            </a:r>
          </a:p>
          <a:p>
            <a:r>
              <a:rPr lang="en-US" sz="1400" dirty="0"/>
              <a:t>Chen, Y., Gonzalez-</a:t>
            </a:r>
            <a:r>
              <a:rPr lang="en-US" sz="1400" dirty="0" err="1"/>
              <a:t>Escalona</a:t>
            </a:r>
            <a:r>
              <a:rPr lang="en-US" sz="1400" dirty="0"/>
              <a:t>, N., Hammack, T. S., Allard, M. W., Strain, E. A., &amp; Brown, E. W. (2016). Core genome </a:t>
            </a:r>
            <a:r>
              <a:rPr lang="en-US" sz="1400" dirty="0" err="1"/>
              <a:t>multilocus</a:t>
            </a:r>
            <a:r>
              <a:rPr lang="en-US" sz="1400" dirty="0"/>
              <a:t> sequence typing for identification of globally distributed clonal groups and differentiation of outbreak strains of Listeria monocytogenes. </a:t>
            </a:r>
            <a:r>
              <a:rPr lang="en-US" sz="1400" i="1" dirty="0"/>
              <a:t>Applied and environmental microbiology</a:t>
            </a:r>
            <a:r>
              <a:rPr lang="en-US" sz="1400" dirty="0"/>
              <a:t>, </a:t>
            </a:r>
            <a:r>
              <a:rPr lang="en-US" sz="1400" i="1" dirty="0"/>
              <a:t>82</a:t>
            </a:r>
            <a:r>
              <a:rPr lang="en-US" sz="1400" dirty="0"/>
              <a:t>(20), 6258-6272.</a:t>
            </a:r>
          </a:p>
          <a:p>
            <a:r>
              <a:rPr lang="en-US" sz="1400" dirty="0" err="1"/>
              <a:t>Argimón</a:t>
            </a:r>
            <a:r>
              <a:rPr lang="en-US" sz="1400" dirty="0"/>
              <a:t>, S., </a:t>
            </a:r>
            <a:r>
              <a:rPr lang="en-US" sz="1400" dirty="0" err="1"/>
              <a:t>Abudahab</a:t>
            </a:r>
            <a:r>
              <a:rPr lang="en-US" sz="1400" dirty="0"/>
              <a:t>, K., </a:t>
            </a:r>
            <a:r>
              <a:rPr lang="en-US" sz="1400" dirty="0" err="1"/>
              <a:t>Goater</a:t>
            </a:r>
            <a:r>
              <a:rPr lang="en-US" sz="1400" dirty="0"/>
              <a:t>, R. J., </a:t>
            </a:r>
            <a:r>
              <a:rPr lang="en-US" sz="1400" dirty="0" err="1"/>
              <a:t>Fedosejev</a:t>
            </a:r>
            <a:r>
              <a:rPr lang="en-US" sz="1400" dirty="0"/>
              <a:t>, A., Bhai, J., </a:t>
            </a:r>
            <a:r>
              <a:rPr lang="en-US" sz="1400" dirty="0" err="1"/>
              <a:t>Glasner</a:t>
            </a:r>
            <a:r>
              <a:rPr lang="en-US" sz="1400" dirty="0"/>
              <a:t>, C., ... &amp; </a:t>
            </a:r>
            <a:r>
              <a:rPr lang="en-US" sz="1400" dirty="0" err="1"/>
              <a:t>Aanensen</a:t>
            </a:r>
            <a:r>
              <a:rPr lang="en-US" sz="1400" dirty="0"/>
              <a:t>, D. M. (2016). </a:t>
            </a:r>
            <a:r>
              <a:rPr lang="en-US" sz="1400" dirty="0" err="1"/>
              <a:t>Microreact</a:t>
            </a:r>
            <a:r>
              <a:rPr lang="en-US" sz="1400" dirty="0"/>
              <a:t>: visualizing and sharing data for genomic epidemiology and phylogeography. </a:t>
            </a:r>
            <a:r>
              <a:rPr lang="en-US" sz="1400" i="1" dirty="0"/>
              <a:t>Microbial genomics</a:t>
            </a:r>
            <a:r>
              <a:rPr lang="en-US" sz="1400" dirty="0"/>
              <a:t>, </a:t>
            </a:r>
            <a:r>
              <a:rPr lang="en-US" sz="1400" i="1" dirty="0"/>
              <a:t>2</a:t>
            </a:r>
            <a:r>
              <a:rPr lang="en-US" sz="1400" dirty="0"/>
              <a:t>(11), e000093.</a:t>
            </a:r>
          </a:p>
          <a:p>
            <a:r>
              <a:rPr lang="en-US" sz="1400" dirty="0"/>
              <a:t>Hadfield, J., Croucher, N. J., </a:t>
            </a:r>
            <a:r>
              <a:rPr lang="en-US" sz="1400" dirty="0" err="1"/>
              <a:t>Goater</a:t>
            </a:r>
            <a:r>
              <a:rPr lang="en-US" sz="1400" dirty="0"/>
              <a:t>, R. J., </a:t>
            </a:r>
            <a:r>
              <a:rPr lang="en-US" sz="1400" dirty="0" err="1"/>
              <a:t>Abudahab</a:t>
            </a:r>
            <a:r>
              <a:rPr lang="en-US" sz="1400" dirty="0"/>
              <a:t>, K., </a:t>
            </a:r>
            <a:r>
              <a:rPr lang="en-US" sz="1400" dirty="0" err="1"/>
              <a:t>Aanensen</a:t>
            </a:r>
            <a:r>
              <a:rPr lang="en-US" sz="1400" dirty="0"/>
              <a:t>, D. M., &amp; Harris, S. R. (2018). </a:t>
            </a:r>
            <a:r>
              <a:rPr lang="en-US" sz="1400" dirty="0" err="1"/>
              <a:t>Phandango</a:t>
            </a:r>
            <a:r>
              <a:rPr lang="en-US" sz="1400" dirty="0"/>
              <a:t>: an interactive viewer for bacterial population genomics. </a:t>
            </a:r>
            <a:r>
              <a:rPr lang="en-US" sz="1400" i="1" dirty="0"/>
              <a:t>Bioinformatics</a:t>
            </a:r>
            <a:r>
              <a:rPr lang="en-US" sz="1400" dirty="0"/>
              <a:t>, </a:t>
            </a:r>
            <a:r>
              <a:rPr lang="en-US" sz="1400" i="1" dirty="0"/>
              <a:t>34</a:t>
            </a:r>
            <a:r>
              <a:rPr lang="en-US" sz="1400" dirty="0"/>
              <a:t>(2), 292-293.</a:t>
            </a:r>
          </a:p>
          <a:p>
            <a:r>
              <a:rPr lang="en-US" sz="1400" dirty="0"/>
              <a:t>Wang, Q., Holmes, N., Martinez, E., Howard, P., Hill-</a:t>
            </a:r>
            <a:r>
              <a:rPr lang="en-US" sz="1400" dirty="0" err="1"/>
              <a:t>Cawthorne</a:t>
            </a:r>
            <a:r>
              <a:rPr lang="en-US" sz="1400" dirty="0"/>
              <a:t>, G., &amp; </a:t>
            </a:r>
            <a:r>
              <a:rPr lang="en-US" sz="1400" dirty="0" err="1"/>
              <a:t>Sintchenko</a:t>
            </a:r>
            <a:r>
              <a:rPr lang="en-US" sz="1400" dirty="0"/>
              <a:t>, V. (2015). It is not all about single nucleotide polymorphisms: comparison of mobile genetic elements and deletions in Listeria monocytogenes genomes links cases of hospital-acquired listeriosis to the environmental source. </a:t>
            </a:r>
            <a:r>
              <a:rPr lang="en-US" sz="1400" i="1" dirty="0"/>
              <a:t>Journal of Clinical Microbiology</a:t>
            </a:r>
            <a:r>
              <a:rPr lang="en-US" sz="1400" dirty="0"/>
              <a:t>, </a:t>
            </a:r>
            <a:r>
              <a:rPr lang="en-US" sz="1400" i="1" dirty="0"/>
              <a:t>53</a:t>
            </a:r>
            <a:r>
              <a:rPr lang="en-US" sz="1400" dirty="0"/>
              <a:t>(11), 3492-3500.</a:t>
            </a:r>
          </a:p>
          <a:p>
            <a:r>
              <a:rPr lang="en-US" sz="1400" dirty="0"/>
              <a:t>Brown et al, (2016), </a:t>
            </a:r>
            <a:r>
              <a:rPr lang="en-US" sz="1400" dirty="0" err="1"/>
              <a:t>sourmash</a:t>
            </a:r>
            <a:r>
              <a:rPr lang="en-US" sz="1400" dirty="0"/>
              <a:t>: a library for </a:t>
            </a:r>
            <a:r>
              <a:rPr lang="en-US" sz="1400" dirty="0" err="1"/>
              <a:t>MinHash</a:t>
            </a:r>
            <a:r>
              <a:rPr lang="en-US" sz="1400" dirty="0"/>
              <a:t> sketching of DNA, Journal of Open Source Software, 1(5), 27, doi:10.21105/joss.00027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568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A9BDB-59A1-404C-930B-B16A2FC1C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Introduction</a:t>
            </a:r>
          </a:p>
        </p:txBody>
      </p:sp>
      <p:pic>
        <p:nvPicPr>
          <p:cNvPr id="13" name="Picture 4" descr="Microscopic view of cells">
            <a:extLst>
              <a:ext uri="{FF2B5EF4-FFF2-40B4-BE49-F238E27FC236}">
                <a16:creationId xmlns:a16="http://schemas.microsoft.com/office/drawing/2014/main" id="{ACFE02C8-6689-A74D-E0A6-2DA46FC85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84" r="31567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5D269F1-CBD8-4D78-821B-6999D384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1828800"/>
            <a:ext cx="5444382" cy="4313583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1800"/>
              <a:t>Listeria is a genus of Gram-positive, facultatively anaerobic bacteria that are significant in public health due to their widespread distribution in natural environments and ability to adapt to various habitats. </a:t>
            </a:r>
          </a:p>
          <a:p>
            <a:pPr algn="just">
              <a:lnSpc>
                <a:spcPct val="100000"/>
              </a:lnSpc>
            </a:pPr>
            <a:r>
              <a:rPr lang="en-US" sz="1800"/>
              <a:t>Listeria monocytogenes, a pathogenic species within this genus, is responsible for causing listeriosis, a serious foodborne illness. </a:t>
            </a:r>
          </a:p>
          <a:p>
            <a:pPr algn="just">
              <a:lnSpc>
                <a:spcPct val="100000"/>
              </a:lnSpc>
            </a:pPr>
            <a:r>
              <a:rPr lang="en-US" sz="1800"/>
              <a:t>This presentation outlines the investigation of an outbreak using comparative genomics approaches. </a:t>
            </a:r>
          </a:p>
          <a:p>
            <a:pPr algn="just">
              <a:lnSpc>
                <a:spcPct val="100000"/>
              </a:lnSpc>
            </a:pPr>
            <a:r>
              <a:rPr lang="en-US" sz="1800"/>
              <a:t>The analysis aims to provide insights into the causative L. monocytogenes strain, its genetic characteristics, virulence factors, and antimicrobial resistance profiles. </a:t>
            </a:r>
          </a:p>
        </p:txBody>
      </p:sp>
    </p:spTree>
    <p:extLst>
      <p:ext uri="{BB962C8B-B14F-4D97-AF65-F5344CB8AC3E}">
        <p14:creationId xmlns:p14="http://schemas.microsoft.com/office/powerpoint/2010/main" val="489941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98EB7-D9F6-48DD-AAA9-E61364D42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0CB34C-C77A-4C9B-AC4B-027B5786C859}"/>
              </a:ext>
            </a:extLst>
          </p:cNvPr>
          <p:cNvSpPr txBox="1"/>
          <p:nvPr/>
        </p:nvSpPr>
        <p:spPr>
          <a:xfrm>
            <a:off x="1575582" y="4684542"/>
            <a:ext cx="613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3745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610C-A680-4262-B941-839D7B294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 b="1"/>
              <a:t>Objective 1: Identify the Causative Strain</a:t>
            </a:r>
            <a:endParaRPr lang="en-US" sz="32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11323-4285-4961-AD7A-30EF1155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000" b="1"/>
              <a:t>A. Rapid Genome Comparison and Clustering</a:t>
            </a:r>
            <a:r>
              <a:rPr lang="en-US" sz="2000"/>
              <a:t>: </a:t>
            </a:r>
          </a:p>
          <a:p>
            <a:pPr algn="just"/>
            <a:r>
              <a:rPr lang="en-US" sz="2000" err="1"/>
              <a:t>Mashtree</a:t>
            </a:r>
            <a:r>
              <a:rPr lang="en-US" sz="2000"/>
              <a:t> and </a:t>
            </a:r>
            <a:r>
              <a:rPr lang="en-US" sz="2000" err="1"/>
              <a:t>gSearch</a:t>
            </a:r>
            <a:r>
              <a:rPr lang="en-US" sz="2000"/>
              <a:t> enable fast comparisons of large datasets, allowing the identification of closely related genomes that potentially belong to the outbreak strain.</a:t>
            </a:r>
          </a:p>
          <a:p>
            <a:pPr algn="just"/>
            <a:r>
              <a:rPr lang="en-US" sz="2000"/>
              <a:t>This initial clustering separates unrelated genomes, facilitating the focus on the relevant isolates.</a:t>
            </a:r>
          </a:p>
          <a:p>
            <a:endParaRPr lang="en-US" sz="2000"/>
          </a:p>
        </p:txBody>
      </p:sp>
      <p:pic>
        <p:nvPicPr>
          <p:cNvPr id="5" name="Picture 4" descr="Futuristic DNA helix in black background">
            <a:extLst>
              <a:ext uri="{FF2B5EF4-FFF2-40B4-BE49-F238E27FC236}">
                <a16:creationId xmlns:a16="http://schemas.microsoft.com/office/drawing/2014/main" id="{CDEA7D2F-447F-1BDC-EEE8-84627FFC8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80" r="16270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3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C4BD-C187-45C2-A60A-2F376768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Mashtree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4CB80-4BD4-4F02-8A84-BF97B741B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569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Bioinformatics tool for rapid bacterial genome clustering, pivotal in genomic epidemiology.</a:t>
            </a:r>
          </a:p>
          <a:p>
            <a:r>
              <a:rPr lang="en-US">
                <a:cs typeface="Calibri"/>
              </a:rPr>
              <a:t>Utilizes min-hash and neighbor-joining algorithms to swiftly construct phylogenetic trees from genome sketches.</a:t>
            </a:r>
            <a:endParaRPr lang="en-US"/>
          </a:p>
          <a:p>
            <a:r>
              <a:rPr lang="en-US">
                <a:cs typeface="Calibri"/>
              </a:rPr>
              <a:t> Offers support values via bootstrapping and jackknifing, enhancing tree reliability.</a:t>
            </a:r>
            <a:endParaRPr lang="en-US"/>
          </a:p>
          <a:p>
            <a:r>
              <a:rPr lang="en-US">
                <a:cs typeface="Calibri"/>
              </a:rPr>
              <a:t>Supports diverse file types, multithreading for performance, and an SQLite database for result caching.</a:t>
            </a:r>
            <a:endParaRPr lang="en-US"/>
          </a:p>
          <a:p>
            <a:r>
              <a:rPr lang="en-US">
                <a:cs typeface="Calibri"/>
              </a:rPr>
              <a:t>To install </a:t>
            </a:r>
            <a:r>
              <a:rPr lang="en-US" err="1">
                <a:cs typeface="Calibri"/>
              </a:rPr>
              <a:t>Mashtree</a:t>
            </a:r>
            <a:r>
              <a:rPr lang="en-US">
                <a:cs typeface="Calibri"/>
              </a:rPr>
              <a:t>, access the CPAN repository, follow the provided instructions, and verify the installation.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97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11FD-67B8-437B-BD51-2795C83E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gSearch</a:t>
            </a:r>
            <a:r>
              <a:rPr lang="en-US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AFA5969-B152-4D52-52BF-BCB3DB46CB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772665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/>
                  <a:t>Performs fast search for microbial genomes similar to target genome using an algorithm that employs a </a:t>
                </a:r>
                <a:r>
                  <a:rPr lang="en-US" sz="2000" err="1"/>
                  <a:t>MinHash</a:t>
                </a:r>
                <a:r>
                  <a:rPr lang="en-US" sz="2000"/>
                  <a:t>-like measurement to estimate similarities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i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</a:rPr>
                  <a:t>Build </a:t>
                </a:r>
                <a:r>
                  <a:rPr lang="en-US" sz="2000">
                    <a:solidFill>
                      <a:srgbClr val="1F2328"/>
                    </a:solidFill>
                    <a:highlight>
                      <a:srgbClr val="FFFFFF"/>
                    </a:highlight>
                  </a:rPr>
                  <a:t>h</a:t>
                </a:r>
                <a:r>
                  <a:rPr lang="en-US" sz="2000" i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</a:rPr>
                  <a:t>ierarchical </a:t>
                </a:r>
                <a:r>
                  <a:rPr lang="en-US" sz="2000">
                    <a:solidFill>
                      <a:srgbClr val="1F2328"/>
                    </a:solidFill>
                    <a:highlight>
                      <a:srgbClr val="FFFFFF"/>
                    </a:highlight>
                  </a:rPr>
                  <a:t>n</a:t>
                </a:r>
                <a:r>
                  <a:rPr lang="en-US" sz="2000" i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</a:rPr>
                  <a:t>avigable </a:t>
                </a:r>
                <a:r>
                  <a:rPr lang="en-US" sz="2000">
                    <a:solidFill>
                      <a:srgbClr val="1F2328"/>
                    </a:solidFill>
                    <a:highlight>
                      <a:srgbClr val="FFFFFF"/>
                    </a:highlight>
                  </a:rPr>
                  <a:t>s</a:t>
                </a:r>
                <a:r>
                  <a:rPr lang="en-US" sz="2000" i="0">
                    <a:solidFill>
                      <a:srgbClr val="1F2328"/>
                    </a:solidFill>
                    <a:effectLst/>
                    <a:highlight>
                      <a:srgbClr val="FFFFFF"/>
                    </a:highlight>
                  </a:rPr>
                  <a:t>mall world graph database</a:t>
                </a:r>
              </a:p>
              <a:p>
                <a:pPr lvl="1"/>
                <a:r>
                  <a:rPr lang="en-US" sz="1600"/>
                  <a:t>Use Jaccard index as proxy for Average </a:t>
                </a:r>
                <a:r>
                  <a:rPr lang="en-US" sz="1600" err="1"/>
                  <a:t>Nucleitide</a:t>
                </a:r>
                <a:r>
                  <a:rPr lang="en-US" sz="1600"/>
                  <a:t> Identity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𝐴𝑁𝐼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=1+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den>
                        </m:f>
                      </m:e>
                    </m:func>
                  </m:oMath>
                </a14:m>
                <a:endParaRPr lang="en-US" sz="1600"/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sz="160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/>
                  <a:t>Nearest neighbors of query genomes against HNSW graph database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/>
                  <a:t>Approximate Nearest Neighbor Embedding using UMAP-like algorithm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AFA5969-B152-4D52-52BF-BCB3DB46CB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772665" cy="4351338"/>
              </a:xfrm>
              <a:blipFill>
                <a:blip r:embed="rId3"/>
                <a:stretch>
                  <a:fillRect l="-1163" t="-1401" r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 descr="A cartoon of a crab&#10;&#10;Description automatically generated">
            <a:extLst>
              <a:ext uri="{FF2B5EF4-FFF2-40B4-BE49-F238E27FC236}">
                <a16:creationId xmlns:a16="http://schemas.microsoft.com/office/drawing/2014/main" id="{45C504BA-404F-EF7B-6476-69F46CCFFD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r="25356"/>
          <a:stretch/>
        </p:blipFill>
        <p:spPr>
          <a:xfrm>
            <a:off x="6610865" y="874155"/>
            <a:ext cx="46893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77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0671-36CE-157D-4560-4E7A8C1D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sourmash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86002-DB14-25DB-D2A6-73DBAD16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3E4349"/>
                </a:solidFill>
                <a:highlight>
                  <a:srgbClr val="FFFFFF"/>
                </a:highlight>
                <a:latin typeface="Georgia" panose="02040502050405020303" pitchFamily="18" charset="0"/>
              </a:rPr>
              <a:t>P</a:t>
            </a:r>
            <a:r>
              <a:rPr lang="en-US" i="0" dirty="0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erforms metagenome analysis and genome comparison using k-</a:t>
            </a:r>
            <a:r>
              <a:rPr lang="en-US" i="0" dirty="0" err="1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mers</a:t>
            </a:r>
            <a:r>
              <a:rPr lang="en-US" i="0" dirty="0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 and </a:t>
            </a:r>
            <a:r>
              <a:rPr lang="en-US" i="0" dirty="0" err="1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MinHash</a:t>
            </a:r>
            <a:r>
              <a:rPr lang="en-US" i="0" dirty="0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 algorithm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Designed to quickly compare large sequences and sequence sets using </a:t>
            </a:r>
            <a:r>
              <a:rPr lang="en-US" b="0" i="0" dirty="0" err="1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MinHash</a:t>
            </a:r>
            <a:r>
              <a:rPr lang="en-US" b="0" i="0" dirty="0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 techniques. Here are its key features and functionalities: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Effective for handling very large datasets.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Similarity searches between datasets and database and checks for containments checks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Scalability and Speed: Due to its use of </a:t>
            </a:r>
            <a:r>
              <a:rPr lang="en-US" b="0" i="0" dirty="0" err="1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MinHash</a:t>
            </a:r>
            <a:r>
              <a:rPr lang="en-US" b="0" i="0" dirty="0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 sketches, </a:t>
            </a:r>
            <a:r>
              <a:rPr lang="en-US" b="0" i="0" dirty="0" err="1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Sourmash</a:t>
            </a:r>
            <a:r>
              <a:rPr lang="en-US" b="0" i="0" dirty="0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 can handle comparisons among large datasets efficiently, making it well-suited for initial large-scale exploratory analyses.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solidFill>
                  <a:srgbClr val="3E4349"/>
                </a:solidFill>
                <a:effectLst/>
                <a:highlight>
                  <a:srgbClr val="FFFFFF"/>
                </a:highlight>
                <a:latin typeface="Georgia" panose="02040502050405020303" pitchFamily="18" charset="0"/>
              </a:rPr>
              <a:t>Various input types, can operate on raw reads or assembled genomes.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A95EA6CD-B7E6-EFC0-7CE9-40252388B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252" y="247135"/>
            <a:ext cx="1426895" cy="16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13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3DB3FA-8FE2-498C-B6A4-A4C263448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 b="1"/>
              <a:t>Objective 1: Identify the Causative Strain</a:t>
            </a:r>
            <a:endParaRPr lang="en-US" sz="3200"/>
          </a:p>
        </p:txBody>
      </p:sp>
      <p:cxnSp>
        <p:nvCxnSpPr>
          <p:cNvPr id="30" name="Straight Connector 2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99398-078F-44CC-B1A2-06D8253F0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pPr algn="just"/>
            <a:r>
              <a:rPr lang="en-US" sz="2000" b="1"/>
              <a:t>B. High-Resolution SNP Analysis</a:t>
            </a:r>
            <a:r>
              <a:rPr lang="en-US" sz="2000"/>
              <a:t>: Tools like </a:t>
            </a:r>
            <a:r>
              <a:rPr lang="en-US" sz="2000" err="1"/>
              <a:t>ParSNP</a:t>
            </a:r>
            <a:r>
              <a:rPr lang="en-US" sz="2000"/>
              <a:t> and </a:t>
            </a:r>
            <a:r>
              <a:rPr lang="en-US" sz="2000" err="1"/>
              <a:t>lyve</a:t>
            </a:r>
            <a:r>
              <a:rPr lang="en-US" sz="2000"/>
              <a:t>-SET perform detailed SNP-level comparisons among the identified cluster of genomes.</a:t>
            </a:r>
          </a:p>
          <a:p>
            <a:pPr algn="just"/>
            <a:r>
              <a:rPr lang="en-US" sz="2000"/>
              <a:t>This high-resolution analysis aids in pinpointing the specific strain responsible for the outbreak.</a:t>
            </a:r>
          </a:p>
          <a:p>
            <a:endParaRPr lang="en-US" sz="2000"/>
          </a:p>
        </p:txBody>
      </p:sp>
      <p:pic>
        <p:nvPicPr>
          <p:cNvPr id="7" name="Picture 6" descr="A close-up of a infographic&#10;&#10;Description automatically generated">
            <a:extLst>
              <a:ext uri="{FF2B5EF4-FFF2-40B4-BE49-F238E27FC236}">
                <a16:creationId xmlns:a16="http://schemas.microsoft.com/office/drawing/2014/main" id="{22285137-9D72-4C99-91D2-0E6EE42737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5151" b="1"/>
          <a:stretch/>
        </p:blipFill>
        <p:spPr>
          <a:xfrm>
            <a:off x="5747974" y="10"/>
            <a:ext cx="62639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1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BA87-C514-4396-B10A-014C3141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ParSNP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9E5FB-A3A3-44D3-A54E-5DB536C2B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5"/>
            <a:ext cx="5456767" cy="435133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ea typeface="+mn-lt"/>
                <a:cs typeface="+mn-lt"/>
              </a:rPr>
              <a:t>Quickly aligns closely related genomes, focusing on core genomes to construct phylogenetic trees that elucidate genetic relationships. </a:t>
            </a:r>
          </a:p>
          <a:p>
            <a:r>
              <a:rPr lang="en-US">
                <a:ea typeface="+mn-lt"/>
                <a:cs typeface="+mn-lt"/>
              </a:rPr>
              <a:t>Progressive Mauve Algorithm: Iteratively aligns sequences by identifying locally collinear blocks (LCBs) and refining alignments to maximize similarity and minimize rearrangements. </a:t>
            </a:r>
          </a:p>
          <a:p>
            <a:r>
              <a:rPr lang="en-US">
                <a:ea typeface="+mn-lt"/>
                <a:cs typeface="+mn-lt"/>
              </a:rPr>
              <a:t>Handles large-scale genomic rearrangements and variations in gene order.</a:t>
            </a:r>
          </a:p>
          <a:p>
            <a:r>
              <a:rPr lang="en-US">
                <a:ea typeface="+mn-lt"/>
                <a:cs typeface="+mn-lt"/>
              </a:rPr>
              <a:t>The alignment generated by the Progressive Mauve algorithm provides information about the evolutionary distances between the genomes.</a:t>
            </a:r>
          </a:p>
          <a:p>
            <a:r>
              <a:rPr lang="en-US">
                <a:ea typeface="+mn-lt"/>
                <a:cs typeface="+mn-lt"/>
              </a:rPr>
              <a:t>Output is in </a:t>
            </a:r>
            <a:r>
              <a:rPr lang="en-US" err="1">
                <a:ea typeface="+mn-lt"/>
                <a:cs typeface="+mn-lt"/>
              </a:rPr>
              <a:t>Newick</a:t>
            </a:r>
            <a:r>
              <a:rPr lang="en-US">
                <a:ea typeface="+mn-lt"/>
                <a:cs typeface="+mn-lt"/>
              </a:rPr>
              <a:t> format – further </a:t>
            </a:r>
            <a:r>
              <a:rPr lang="en-US" err="1">
                <a:ea typeface="+mn-lt"/>
                <a:cs typeface="+mn-lt"/>
              </a:rPr>
              <a:t>visualisation</a:t>
            </a:r>
            <a:r>
              <a:rPr lang="en-US">
                <a:ea typeface="+mn-lt"/>
                <a:cs typeface="+mn-lt"/>
              </a:rPr>
              <a:t> and analysis using external tools –</a:t>
            </a:r>
            <a:r>
              <a:rPr lang="en-US" err="1">
                <a:ea typeface="+mn-lt"/>
                <a:cs typeface="+mn-lt"/>
              </a:rPr>
              <a:t>iTOL</a:t>
            </a:r>
            <a:r>
              <a:rPr lang="en-US">
                <a:ea typeface="+mn-lt"/>
                <a:cs typeface="+mn-lt"/>
              </a:rPr>
              <a:t> (Interactive Tree Of Life).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D56FC-8123-81A3-2C04-E6C480A8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72" y="1701800"/>
            <a:ext cx="567789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4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2A58-3CA1-48B5-BAC8-DBF83D4B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651204" cy="1401183"/>
          </a:xfrm>
        </p:spPr>
        <p:txBody>
          <a:bodyPr anchor="t">
            <a:normAutofit/>
          </a:bodyPr>
          <a:lstStyle/>
          <a:p>
            <a:r>
              <a:rPr lang="en-US" sz="3200" err="1"/>
              <a:t>Lyve</a:t>
            </a:r>
            <a:r>
              <a:rPr lang="en-US" sz="3200"/>
              <a:t>-SET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CF110-853B-4FA5-A5B9-82104ECB6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49" y="1838856"/>
            <a:ext cx="4651205" cy="3602935"/>
          </a:xfrm>
        </p:spPr>
        <p:txBody>
          <a:bodyPr>
            <a:noAutofit/>
          </a:bodyPr>
          <a:lstStyle/>
          <a:p>
            <a:pPr algn="just"/>
            <a:r>
              <a:rPr lang="en-US" sz="2000"/>
              <a:t>A whole-genome SNP-based phylogeny, analyze raw sequencing reads or assembled contigs to identify a core genome and produce a phylogenetic tree.</a:t>
            </a:r>
          </a:p>
          <a:p>
            <a:pPr algn="just"/>
            <a:r>
              <a:rPr lang="en-US" sz="2000"/>
              <a:t>Identify high-quality SNPs (</a:t>
            </a:r>
            <a:r>
              <a:rPr lang="en-US" sz="2000" err="1"/>
              <a:t>hqSNPs</a:t>
            </a:r>
            <a:r>
              <a:rPr lang="en-US" sz="2000"/>
              <a:t>) in Listeria genomes, allowing for high-resolution phylogenetic analysis and comparison to other Listeria isolates</a:t>
            </a:r>
          </a:p>
          <a:p>
            <a:pPr algn="just"/>
            <a:r>
              <a:rPr lang="en-US" sz="2000" err="1"/>
              <a:t>Lyve</a:t>
            </a:r>
            <a:r>
              <a:rPr lang="en-US" sz="2000"/>
              <a:t>-SET has shown high concordance with whole-genome </a:t>
            </a:r>
            <a:r>
              <a:rPr lang="en-US" sz="2000" err="1"/>
              <a:t>multilocus</a:t>
            </a:r>
            <a:r>
              <a:rPr lang="en-US" sz="2000"/>
              <a:t> sequence typing (</a:t>
            </a:r>
            <a:r>
              <a:rPr lang="en-US" sz="2000" err="1"/>
              <a:t>wgMLST</a:t>
            </a:r>
            <a:r>
              <a:rPr lang="en-US" sz="2000"/>
              <a:t>) approaches for Listeria outbreak investigations.</a:t>
            </a:r>
          </a:p>
        </p:txBody>
      </p:sp>
      <p:pic>
        <p:nvPicPr>
          <p:cNvPr id="11" name="Picture 10" descr="A diagram of a process flow&#10;&#10;Description automatically generated">
            <a:extLst>
              <a:ext uri="{FF2B5EF4-FFF2-40B4-BE49-F238E27FC236}">
                <a16:creationId xmlns:a16="http://schemas.microsoft.com/office/drawing/2014/main" id="{7ED9EBDB-651E-4ABF-8D6A-612985785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463" y="1277860"/>
            <a:ext cx="6317188" cy="47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6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95AB8DF40AC94DA0700C4633ED0E56" ma:contentTypeVersion="15" ma:contentTypeDescription="Create a new document." ma:contentTypeScope="" ma:versionID="7b73435d92d4e5a552d3dcafecf4bf1c">
  <xsd:schema xmlns:xsd="http://www.w3.org/2001/XMLSchema" xmlns:xs="http://www.w3.org/2001/XMLSchema" xmlns:p="http://schemas.microsoft.com/office/2006/metadata/properties" xmlns:ns3="8e761cde-8093-4cf6-a436-9ad241c12c13" xmlns:ns4="f3b2b845-78de-48a3-a2a6-9b39c8ef5266" targetNamespace="http://schemas.microsoft.com/office/2006/metadata/properties" ma:root="true" ma:fieldsID="2cab798a5fa16b2b5f2117b0f2be8a02" ns3:_="" ns4:_="">
    <xsd:import namespace="8e761cde-8093-4cf6-a436-9ad241c12c13"/>
    <xsd:import namespace="f3b2b845-78de-48a3-a2a6-9b39c8ef526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SystemTags" minOccurs="0"/>
                <xsd:element ref="ns3:MediaServiceOCR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761cde-8093-4cf6-a436-9ad241c12c13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2b845-78de-48a3-a2a6-9b39c8ef526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761cde-8093-4cf6-a436-9ad241c12c1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09EB3C-7B12-44A5-8813-A16CC63A8309}">
  <ds:schemaRefs>
    <ds:schemaRef ds:uri="8e761cde-8093-4cf6-a436-9ad241c12c13"/>
    <ds:schemaRef ds:uri="f3b2b845-78de-48a3-a2a6-9b39c8ef52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D6593A-7CDD-461F-A0DC-88D36B6DFB2F}">
  <ds:schemaRefs>
    <ds:schemaRef ds:uri="http://www.w3.org/XML/1998/namespace"/>
    <ds:schemaRef ds:uri="f3b2b845-78de-48a3-a2a6-9b39c8ef5266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8e761cde-8093-4cf6-a436-9ad241c12c13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AC78FD9-CD73-4990-9EFD-0A81B2A327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1931</Words>
  <Application>Microsoft Office PowerPoint</Application>
  <PresentationFormat>Widescreen</PresentationFormat>
  <Paragraphs>188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Courier New</vt:lpstr>
      <vt:lpstr>Georgia</vt:lpstr>
      <vt:lpstr>Gill Sans MT</vt:lpstr>
      <vt:lpstr>Office Theme</vt:lpstr>
      <vt:lpstr>Comparative Genomics</vt:lpstr>
      <vt:lpstr>Introduction</vt:lpstr>
      <vt:lpstr>Objective 1: Identify the Causative Strain</vt:lpstr>
      <vt:lpstr>Mashtree</vt:lpstr>
      <vt:lpstr>gSearch </vt:lpstr>
      <vt:lpstr>sourmash</vt:lpstr>
      <vt:lpstr>Objective 1: Identify the Causative Strain</vt:lpstr>
      <vt:lpstr>ParSNP</vt:lpstr>
      <vt:lpstr>Lyve-SET</vt:lpstr>
      <vt:lpstr>Objective 2: Analyze Genetic Relationships and Differences Among Isolates</vt:lpstr>
      <vt:lpstr>CgMLST (Ramya)</vt:lpstr>
      <vt:lpstr>Visualization</vt:lpstr>
      <vt:lpstr>Objective 3: Differentiate Between Outbreak and Sporadic Strains</vt:lpstr>
      <vt:lpstr>Objective 4: Characterize Virulence and Antibiotic Resistance Profiles</vt:lpstr>
      <vt:lpstr>PowerPoint Presentation</vt:lpstr>
      <vt:lpstr>Workflow</vt:lpstr>
      <vt:lpstr>Timeline</vt:lpstr>
      <vt:lpstr>PowerPoint Presentation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Genomics</dc:title>
  <dc:creator>Lal, Ayushi</dc:creator>
  <cp:lastModifiedBy>McKee, Anna</cp:lastModifiedBy>
  <cp:revision>1</cp:revision>
  <dcterms:created xsi:type="dcterms:W3CDTF">2024-04-14T23:30:50Z</dcterms:created>
  <dcterms:modified xsi:type="dcterms:W3CDTF">2024-04-17T00:10:00Z</dcterms:modified>
</cp:coreProperties>
</file>